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260" r:id="rId3"/>
    <p:sldId id="281" r:id="rId4"/>
    <p:sldId id="258" r:id="rId5"/>
    <p:sldId id="280" r:id="rId6"/>
    <p:sldId id="263" r:id="rId7"/>
    <p:sldId id="265" r:id="rId8"/>
    <p:sldId id="266" r:id="rId9"/>
    <p:sldId id="267" r:id="rId10"/>
    <p:sldId id="268" r:id="rId11"/>
    <p:sldId id="269" r:id="rId12"/>
    <p:sldId id="264" r:id="rId13"/>
    <p:sldId id="274" r:id="rId14"/>
    <p:sldId id="276" r:id="rId15"/>
    <p:sldId id="277" r:id="rId16"/>
    <p:sldId id="278" r:id="rId17"/>
    <p:sldId id="272" r:id="rId18"/>
    <p:sldId id="279" r:id="rId19"/>
  </p:sldIdLst>
  <p:sldSz cx="9906000" cy="6858000" type="A4"/>
  <p:notesSz cx="6807200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097"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192"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289"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384"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5480" algn="l" defTabSz="914192" rtl="0" eaLnBrk="1" latinLnBrk="0" hangingPunct="1"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2576" algn="l" defTabSz="914192" rtl="0" eaLnBrk="1" latinLnBrk="0" hangingPunct="1"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199672" algn="l" defTabSz="914192" rtl="0" eaLnBrk="1" latinLnBrk="0" hangingPunct="1"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6768" algn="l" defTabSz="914192" rtl="0" eaLnBrk="1" latinLnBrk="0" hangingPunct="1"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sumii" initials="js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33"/>
    <a:srgbClr val="82AAD2"/>
    <a:srgbClr val="6EC5CC"/>
    <a:srgbClr val="FFFFFF"/>
    <a:srgbClr val="8D84BD"/>
    <a:srgbClr val="E76291"/>
    <a:srgbClr val="FFCC66"/>
    <a:srgbClr val="FFCCCC"/>
    <a:srgbClr val="FFCC99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C4B1156A-380E-4F78-BDF5-A606A8083BF9}" styleName="中間スタイル 4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465" autoAdjust="0"/>
    <p:restoredTop sz="95586" autoAdjust="0"/>
  </p:normalViewPr>
  <p:slideViewPr>
    <p:cSldViewPr>
      <p:cViewPr>
        <p:scale>
          <a:sx n="70" d="100"/>
          <a:sy n="70" d="100"/>
        </p:scale>
        <p:origin x="-1236" y="-492"/>
      </p:cViewPr>
      <p:guideLst>
        <p:guide orient="horz" pos="3339"/>
        <p:guide pos="56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958" y="-126"/>
      </p:cViewPr>
      <p:guideLst>
        <p:guide orient="horz" pos="3130"/>
        <p:guide pos="214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3"/>
            <a:ext cx="2950375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9" tIns="46110" rIns="92219" bIns="46110" numCol="1" anchor="t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50000"/>
              </a:spcBef>
              <a:defRPr sz="1200">
                <a:ea typeface="HGP創英角ｺﾞｼｯｸUB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5221" y="3"/>
            <a:ext cx="2950374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9" tIns="46110" rIns="92219" bIns="4611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50000"/>
              </a:spcBef>
              <a:defRPr sz="1200">
                <a:ea typeface="HGP創英角ｺﾞｼｯｸUB" pitchFamily="50" charset="-128"/>
              </a:defRPr>
            </a:lvl1pPr>
          </a:lstStyle>
          <a:p>
            <a:pPr>
              <a:defRPr/>
            </a:pPr>
            <a:r>
              <a:rPr lang="en-US" altLang="ja-JP" smtClean="0"/>
              <a:t>2014/05/19</a:t>
            </a:r>
            <a:endParaRPr lang="en-US" altLang="ja-JP"/>
          </a:p>
        </p:txBody>
      </p:sp>
      <p:sp>
        <p:nvSpPr>
          <p:cNvPr id="614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" y="9440372"/>
            <a:ext cx="2950375" cy="497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9" tIns="46110" rIns="92219" bIns="46110" numCol="1" anchor="b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50000"/>
              </a:spcBef>
              <a:defRPr sz="1200">
                <a:ea typeface="HGP創英角ｺﾞｼｯｸUB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14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5221" y="9440372"/>
            <a:ext cx="2950374" cy="497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9" tIns="46110" rIns="92219" bIns="4611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50000"/>
              </a:spcBef>
              <a:defRPr sz="1200">
                <a:ea typeface="HGP創英角ｺﾞｼｯｸUB" pitchFamily="50" charset="-128"/>
              </a:defRPr>
            </a:lvl1pPr>
          </a:lstStyle>
          <a:p>
            <a:pPr>
              <a:defRPr/>
            </a:pPr>
            <a:fld id="{2EB5D843-569B-4FC9-8B51-59A564A36CFA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102447279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3"/>
            <a:ext cx="2950375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7" tIns="46100" rIns="92197" bIns="46100" numCol="1" anchor="t" anchorCtr="0" compatLnSpc="1">
            <a:prstTxWarp prst="textNoShape">
              <a:avLst/>
            </a:prstTxWarp>
          </a:bodyPr>
          <a:lstStyle>
            <a:lvl1pPr algn="l" defTabSz="922059">
              <a:spcBef>
                <a:spcPct val="0"/>
              </a:spcBef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5221" y="3"/>
            <a:ext cx="2950374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7" tIns="46100" rIns="92197" bIns="46100" numCol="1" anchor="t" anchorCtr="0" compatLnSpc="1">
            <a:prstTxWarp prst="textNoShape">
              <a:avLst/>
            </a:prstTxWarp>
          </a:bodyPr>
          <a:lstStyle>
            <a:lvl1pPr algn="r" defTabSz="922059">
              <a:spcBef>
                <a:spcPct val="0"/>
              </a:spcBef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r>
              <a:rPr lang="en-US" altLang="ja-JP" smtClean="0"/>
              <a:t>2014/05/19</a:t>
            </a:r>
            <a:endParaRPr lang="en-US" altLang="ja-JP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09613" y="744538"/>
            <a:ext cx="5386387" cy="37290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240" y="4720985"/>
            <a:ext cx="5446723" cy="4473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7" tIns="46100" rIns="92197" bIns="461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" y="9440372"/>
            <a:ext cx="2950375" cy="497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7" tIns="46100" rIns="92197" bIns="46100" numCol="1" anchor="b" anchorCtr="0" compatLnSpc="1">
            <a:prstTxWarp prst="textNoShape">
              <a:avLst/>
            </a:prstTxWarp>
          </a:bodyPr>
          <a:lstStyle>
            <a:lvl1pPr algn="l" defTabSz="922059">
              <a:spcBef>
                <a:spcPct val="0"/>
              </a:spcBef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5221" y="9440372"/>
            <a:ext cx="2950374" cy="497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7" tIns="46100" rIns="92197" bIns="46100" numCol="1" anchor="b" anchorCtr="0" compatLnSpc="1">
            <a:prstTxWarp prst="textNoShape">
              <a:avLst/>
            </a:prstTxWarp>
          </a:bodyPr>
          <a:lstStyle>
            <a:lvl1pPr algn="r" defTabSz="922059">
              <a:spcBef>
                <a:spcPct val="0"/>
              </a:spcBef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0B12D74C-EEB2-4506-A2DC-A27B96D29FE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073023978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097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192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289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384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5480" algn="l" defTabSz="914192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2576" algn="l" defTabSz="914192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199672" algn="l" defTabSz="914192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6768" algn="l" defTabSz="914192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2014/05/19</a:t>
            </a:r>
            <a:endParaRPr lang="en-US" altLang="ja-JP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B12D74C-EEB2-4506-A2DC-A27B96D29FE8}" type="slidenum">
              <a:rPr lang="en-US" altLang="ja-JP" smtClean="0"/>
              <a:pPr>
                <a:defRPr/>
              </a:pPr>
              <a:t>12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8729169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E:\b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1196"/>
            <a:ext cx="9901827" cy="6172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正方形/長方形 7"/>
          <p:cNvSpPr/>
          <p:nvPr userDrawn="1"/>
        </p:nvSpPr>
        <p:spPr bwMode="auto">
          <a:xfrm>
            <a:off x="0" y="6453336"/>
            <a:ext cx="9906000" cy="404664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3083" name="Rectangle 11"/>
          <p:cNvSpPr>
            <a:spLocks noGrp="1" noChangeArrowheads="1"/>
          </p:cNvSpPr>
          <p:nvPr>
            <p:ph type="subTitle" idx="1"/>
          </p:nvPr>
        </p:nvSpPr>
        <p:spPr>
          <a:xfrm>
            <a:off x="1485900" y="4406902"/>
            <a:ext cx="6934200" cy="1182340"/>
          </a:xfrm>
        </p:spPr>
        <p:txBody>
          <a:bodyPr/>
          <a:lstStyle>
            <a:lvl1pPr marL="0" indent="0" algn="ctr">
              <a:buFontTx/>
              <a:buNone/>
              <a:defRPr sz="18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 altLang="ja-JP" dirty="0" smtClean="0"/>
          </a:p>
        </p:txBody>
      </p:sp>
      <p:sp>
        <p:nvSpPr>
          <p:cNvPr id="11" name="タイトル 10"/>
          <p:cNvSpPr>
            <a:spLocks noGrp="1"/>
          </p:cNvSpPr>
          <p:nvPr>
            <p:ph type="ctrTitle" hasCustomPrompt="1"/>
          </p:nvPr>
        </p:nvSpPr>
        <p:spPr>
          <a:xfrm>
            <a:off x="1" y="1916835"/>
            <a:ext cx="9901826" cy="2160239"/>
          </a:xfrm>
          <a:solidFill>
            <a:srgbClr val="FFFFFF">
              <a:alpha val="80000"/>
            </a:srgbClr>
          </a:solidFill>
        </p:spPr>
        <p:txBody>
          <a:bodyPr/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 bwMode="auto">
          <a:xfrm>
            <a:off x="0" y="0"/>
            <a:ext cx="9906000" cy="908720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9" name="テキスト ボックス 8"/>
          <p:cNvSpPr txBox="1"/>
          <p:nvPr userDrawn="1"/>
        </p:nvSpPr>
        <p:spPr>
          <a:xfrm>
            <a:off x="2777920" y="6582544"/>
            <a:ext cx="43501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ja-JP" sz="9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Copyright © Yamaha Corporation. All rights reserved.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E:\b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1196"/>
            <a:ext cx="9901827" cy="6172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正方形/長方形 7"/>
          <p:cNvSpPr/>
          <p:nvPr userDrawn="1"/>
        </p:nvSpPr>
        <p:spPr bwMode="auto">
          <a:xfrm>
            <a:off x="0" y="6453336"/>
            <a:ext cx="9906000" cy="404664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1" name="タイトル 10"/>
          <p:cNvSpPr>
            <a:spLocks noGrp="1"/>
          </p:cNvSpPr>
          <p:nvPr>
            <p:ph type="ctrTitle" hasCustomPrompt="1"/>
          </p:nvPr>
        </p:nvSpPr>
        <p:spPr>
          <a:xfrm>
            <a:off x="19726" y="2852936"/>
            <a:ext cx="9901826" cy="1270415"/>
          </a:xfrm>
          <a:solidFill>
            <a:srgbClr val="FFFFFF">
              <a:alpha val="80000"/>
            </a:srgbClr>
          </a:solidFill>
        </p:spPr>
        <p:txBody>
          <a:bodyPr/>
          <a:lstStyle>
            <a:lvl1pPr algn="ctr">
              <a:defRPr sz="2800">
                <a:solidFill>
                  <a:schemeClr val="tx1"/>
                </a:solidFill>
              </a:defRPr>
            </a:lvl1pPr>
          </a:lstStyle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 bwMode="auto">
          <a:xfrm>
            <a:off x="0" y="0"/>
            <a:ext cx="9906000" cy="908720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ubTitle" idx="1"/>
          </p:nvPr>
        </p:nvSpPr>
        <p:spPr>
          <a:xfrm>
            <a:off x="1485900" y="4406902"/>
            <a:ext cx="6934200" cy="1758402"/>
          </a:xfrm>
        </p:spPr>
        <p:txBody>
          <a:bodyPr/>
          <a:lstStyle>
            <a:lvl1pPr marL="0" indent="0" algn="ctr">
              <a:buFontTx/>
              <a:buNone/>
              <a:defRPr sz="18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 altLang="ja-JP" dirty="0" smtClean="0"/>
          </a:p>
        </p:txBody>
      </p:sp>
      <p:sp>
        <p:nvSpPr>
          <p:cNvPr id="10" name="テキスト ボックス 9"/>
          <p:cNvSpPr txBox="1"/>
          <p:nvPr userDrawn="1"/>
        </p:nvSpPr>
        <p:spPr>
          <a:xfrm>
            <a:off x="2777920" y="6582544"/>
            <a:ext cx="43501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ja-JP" sz="9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Copyright © Yamaha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5610996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階層テキスト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ja-JP" altLang="en-US" dirty="0" smtClean="0"/>
              <a:t>タイトル</a:t>
            </a:r>
            <a:endParaRPr lang="ja-JP" altLang="en-US" dirty="0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sp>
        <p:nvSpPr>
          <p:cNvPr id="6" name="Rectangle 10"/>
          <p:cNvSpPr>
            <a:spLocks noGrp="1" noChangeArrowheads="1"/>
          </p:cNvSpPr>
          <p:nvPr>
            <p:ph idx="1"/>
          </p:nvPr>
        </p:nvSpPr>
        <p:spPr bwMode="auto">
          <a:xfrm>
            <a:off x="416496" y="1052736"/>
            <a:ext cx="9073008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</a:t>
            </a:r>
            <a:r>
              <a:rPr lang="en-US" altLang="ja-JP" dirty="0" smtClean="0"/>
              <a:t> </a:t>
            </a:r>
            <a:r>
              <a:rPr lang="ja-JP" altLang="en-US" dirty="0" smtClean="0"/>
              <a:t>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フリー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1084859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リズム記入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grpSp>
        <p:nvGrpSpPr>
          <p:cNvPr id="89" name="グループ化 88"/>
          <p:cNvGrpSpPr/>
          <p:nvPr userDrawn="1"/>
        </p:nvGrpSpPr>
        <p:grpSpPr>
          <a:xfrm>
            <a:off x="848544" y="1772816"/>
            <a:ext cx="8064896" cy="4541444"/>
            <a:chOff x="848544" y="1772816"/>
            <a:chExt cx="8064896" cy="4541444"/>
          </a:xfrm>
        </p:grpSpPr>
        <p:sp>
          <p:nvSpPr>
            <p:cNvPr id="5" name="角丸四角形 4"/>
            <p:cNvSpPr/>
            <p:nvPr userDrawn="1"/>
          </p:nvSpPr>
          <p:spPr>
            <a:xfrm>
              <a:off x="848544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" name="角丸四角形 5"/>
            <p:cNvSpPr/>
            <p:nvPr userDrawn="1"/>
          </p:nvSpPr>
          <p:spPr>
            <a:xfrm>
              <a:off x="1352600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" name="角丸四角形 6"/>
            <p:cNvSpPr/>
            <p:nvPr userDrawn="1"/>
          </p:nvSpPr>
          <p:spPr>
            <a:xfrm>
              <a:off x="1856656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" name="角丸四角形 7"/>
            <p:cNvSpPr/>
            <p:nvPr userDrawn="1"/>
          </p:nvSpPr>
          <p:spPr>
            <a:xfrm>
              <a:off x="2360712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角丸四角形 8"/>
            <p:cNvSpPr/>
            <p:nvPr userDrawn="1"/>
          </p:nvSpPr>
          <p:spPr>
            <a:xfrm>
              <a:off x="2864768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" name="角丸四角形 9"/>
            <p:cNvSpPr/>
            <p:nvPr userDrawn="1"/>
          </p:nvSpPr>
          <p:spPr>
            <a:xfrm>
              <a:off x="3368824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" name="角丸四角形 10"/>
            <p:cNvSpPr/>
            <p:nvPr userDrawn="1"/>
          </p:nvSpPr>
          <p:spPr>
            <a:xfrm>
              <a:off x="3872880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角丸四角形 11"/>
            <p:cNvSpPr/>
            <p:nvPr userDrawn="1"/>
          </p:nvSpPr>
          <p:spPr>
            <a:xfrm>
              <a:off x="4376936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角丸四角形 12"/>
            <p:cNvSpPr/>
            <p:nvPr userDrawn="1"/>
          </p:nvSpPr>
          <p:spPr>
            <a:xfrm>
              <a:off x="4880992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角丸四角形 13"/>
            <p:cNvSpPr/>
            <p:nvPr userDrawn="1"/>
          </p:nvSpPr>
          <p:spPr>
            <a:xfrm>
              <a:off x="5385048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角丸四角形 14"/>
            <p:cNvSpPr/>
            <p:nvPr userDrawn="1"/>
          </p:nvSpPr>
          <p:spPr>
            <a:xfrm>
              <a:off x="5889104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角丸四角形 15"/>
            <p:cNvSpPr/>
            <p:nvPr userDrawn="1"/>
          </p:nvSpPr>
          <p:spPr>
            <a:xfrm>
              <a:off x="6393160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7" name="角丸四角形 16"/>
            <p:cNvSpPr/>
            <p:nvPr userDrawn="1"/>
          </p:nvSpPr>
          <p:spPr>
            <a:xfrm>
              <a:off x="6897216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角丸四角形 17"/>
            <p:cNvSpPr/>
            <p:nvPr userDrawn="1"/>
          </p:nvSpPr>
          <p:spPr>
            <a:xfrm>
              <a:off x="7401272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9" name="角丸四角形 18"/>
            <p:cNvSpPr/>
            <p:nvPr userDrawn="1"/>
          </p:nvSpPr>
          <p:spPr>
            <a:xfrm>
              <a:off x="7905328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0" name="角丸四角形 19"/>
            <p:cNvSpPr/>
            <p:nvPr userDrawn="1"/>
          </p:nvSpPr>
          <p:spPr>
            <a:xfrm>
              <a:off x="8409384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1" name="角丸四角形 20"/>
            <p:cNvSpPr/>
            <p:nvPr userDrawn="1"/>
          </p:nvSpPr>
          <p:spPr>
            <a:xfrm>
              <a:off x="848544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" name="角丸四角形 21"/>
            <p:cNvSpPr/>
            <p:nvPr userDrawn="1"/>
          </p:nvSpPr>
          <p:spPr>
            <a:xfrm>
              <a:off x="1352600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" name="角丸四角形 22"/>
            <p:cNvSpPr/>
            <p:nvPr userDrawn="1"/>
          </p:nvSpPr>
          <p:spPr>
            <a:xfrm>
              <a:off x="1856656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" name="角丸四角形 23"/>
            <p:cNvSpPr/>
            <p:nvPr userDrawn="1"/>
          </p:nvSpPr>
          <p:spPr>
            <a:xfrm>
              <a:off x="2360712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角丸四角形 24"/>
            <p:cNvSpPr/>
            <p:nvPr userDrawn="1"/>
          </p:nvSpPr>
          <p:spPr>
            <a:xfrm>
              <a:off x="2864768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角丸四角形 25"/>
            <p:cNvSpPr/>
            <p:nvPr userDrawn="1"/>
          </p:nvSpPr>
          <p:spPr>
            <a:xfrm>
              <a:off x="3368824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" name="角丸四角形 26"/>
            <p:cNvSpPr/>
            <p:nvPr userDrawn="1"/>
          </p:nvSpPr>
          <p:spPr>
            <a:xfrm>
              <a:off x="3872880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" name="角丸四角形 27"/>
            <p:cNvSpPr/>
            <p:nvPr userDrawn="1"/>
          </p:nvSpPr>
          <p:spPr>
            <a:xfrm>
              <a:off x="4376936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" name="角丸四角形 28"/>
            <p:cNvSpPr/>
            <p:nvPr userDrawn="1"/>
          </p:nvSpPr>
          <p:spPr>
            <a:xfrm>
              <a:off x="4880992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角丸四角形 29"/>
            <p:cNvSpPr/>
            <p:nvPr userDrawn="1"/>
          </p:nvSpPr>
          <p:spPr>
            <a:xfrm>
              <a:off x="5385048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" name="角丸四角形 30"/>
            <p:cNvSpPr/>
            <p:nvPr userDrawn="1"/>
          </p:nvSpPr>
          <p:spPr>
            <a:xfrm>
              <a:off x="5889104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" name="角丸四角形 31"/>
            <p:cNvSpPr/>
            <p:nvPr userDrawn="1"/>
          </p:nvSpPr>
          <p:spPr>
            <a:xfrm>
              <a:off x="6393160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3" name="角丸四角形 32"/>
            <p:cNvSpPr/>
            <p:nvPr userDrawn="1"/>
          </p:nvSpPr>
          <p:spPr>
            <a:xfrm>
              <a:off x="6897216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4" name="角丸四角形 33"/>
            <p:cNvSpPr/>
            <p:nvPr userDrawn="1"/>
          </p:nvSpPr>
          <p:spPr>
            <a:xfrm>
              <a:off x="7401272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5" name="角丸四角形 34"/>
            <p:cNvSpPr/>
            <p:nvPr userDrawn="1"/>
          </p:nvSpPr>
          <p:spPr>
            <a:xfrm>
              <a:off x="7905328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6" name="角丸四角形 35"/>
            <p:cNvSpPr/>
            <p:nvPr userDrawn="1"/>
          </p:nvSpPr>
          <p:spPr>
            <a:xfrm>
              <a:off x="8409384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7" name="角丸四角形 36"/>
            <p:cNvSpPr/>
            <p:nvPr userDrawn="1"/>
          </p:nvSpPr>
          <p:spPr>
            <a:xfrm>
              <a:off x="848544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8" name="角丸四角形 37"/>
            <p:cNvSpPr/>
            <p:nvPr userDrawn="1"/>
          </p:nvSpPr>
          <p:spPr>
            <a:xfrm>
              <a:off x="1352600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9" name="角丸四角形 38"/>
            <p:cNvSpPr/>
            <p:nvPr userDrawn="1"/>
          </p:nvSpPr>
          <p:spPr>
            <a:xfrm>
              <a:off x="1856656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0" name="角丸四角形 39"/>
            <p:cNvSpPr/>
            <p:nvPr userDrawn="1"/>
          </p:nvSpPr>
          <p:spPr>
            <a:xfrm>
              <a:off x="2360712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1" name="角丸四角形 40"/>
            <p:cNvSpPr/>
            <p:nvPr userDrawn="1"/>
          </p:nvSpPr>
          <p:spPr>
            <a:xfrm>
              <a:off x="2864768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2" name="角丸四角形 41"/>
            <p:cNvSpPr/>
            <p:nvPr userDrawn="1"/>
          </p:nvSpPr>
          <p:spPr>
            <a:xfrm>
              <a:off x="3368824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3" name="角丸四角形 42"/>
            <p:cNvSpPr/>
            <p:nvPr userDrawn="1"/>
          </p:nvSpPr>
          <p:spPr>
            <a:xfrm>
              <a:off x="3872880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4" name="角丸四角形 43"/>
            <p:cNvSpPr/>
            <p:nvPr userDrawn="1"/>
          </p:nvSpPr>
          <p:spPr>
            <a:xfrm>
              <a:off x="4376936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5" name="角丸四角形 44"/>
            <p:cNvSpPr/>
            <p:nvPr userDrawn="1"/>
          </p:nvSpPr>
          <p:spPr>
            <a:xfrm>
              <a:off x="4880992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6" name="角丸四角形 45"/>
            <p:cNvSpPr/>
            <p:nvPr userDrawn="1"/>
          </p:nvSpPr>
          <p:spPr>
            <a:xfrm>
              <a:off x="5385048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7" name="角丸四角形 46"/>
            <p:cNvSpPr/>
            <p:nvPr userDrawn="1"/>
          </p:nvSpPr>
          <p:spPr>
            <a:xfrm>
              <a:off x="5889104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8" name="角丸四角形 47"/>
            <p:cNvSpPr/>
            <p:nvPr userDrawn="1"/>
          </p:nvSpPr>
          <p:spPr>
            <a:xfrm>
              <a:off x="6393160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9" name="角丸四角形 48"/>
            <p:cNvSpPr/>
            <p:nvPr userDrawn="1"/>
          </p:nvSpPr>
          <p:spPr>
            <a:xfrm>
              <a:off x="6897216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0" name="角丸四角形 49"/>
            <p:cNvSpPr/>
            <p:nvPr userDrawn="1"/>
          </p:nvSpPr>
          <p:spPr>
            <a:xfrm>
              <a:off x="7401272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1" name="角丸四角形 50"/>
            <p:cNvSpPr/>
            <p:nvPr userDrawn="1"/>
          </p:nvSpPr>
          <p:spPr>
            <a:xfrm>
              <a:off x="7905328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2" name="角丸四角形 51"/>
            <p:cNvSpPr/>
            <p:nvPr userDrawn="1"/>
          </p:nvSpPr>
          <p:spPr>
            <a:xfrm>
              <a:off x="8409384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3" name="角丸四角形 52"/>
            <p:cNvSpPr/>
            <p:nvPr userDrawn="1"/>
          </p:nvSpPr>
          <p:spPr>
            <a:xfrm>
              <a:off x="848544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4" name="角丸四角形 53"/>
            <p:cNvSpPr/>
            <p:nvPr userDrawn="1"/>
          </p:nvSpPr>
          <p:spPr>
            <a:xfrm>
              <a:off x="1352600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5" name="角丸四角形 54"/>
            <p:cNvSpPr/>
            <p:nvPr userDrawn="1"/>
          </p:nvSpPr>
          <p:spPr>
            <a:xfrm>
              <a:off x="1856656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6" name="角丸四角形 55"/>
            <p:cNvSpPr/>
            <p:nvPr userDrawn="1"/>
          </p:nvSpPr>
          <p:spPr>
            <a:xfrm>
              <a:off x="2360712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7" name="角丸四角形 56"/>
            <p:cNvSpPr/>
            <p:nvPr userDrawn="1"/>
          </p:nvSpPr>
          <p:spPr>
            <a:xfrm>
              <a:off x="2864768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8" name="角丸四角形 57"/>
            <p:cNvSpPr/>
            <p:nvPr userDrawn="1"/>
          </p:nvSpPr>
          <p:spPr>
            <a:xfrm>
              <a:off x="3368824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9" name="角丸四角形 58"/>
            <p:cNvSpPr/>
            <p:nvPr userDrawn="1"/>
          </p:nvSpPr>
          <p:spPr>
            <a:xfrm>
              <a:off x="3872880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0" name="角丸四角形 59"/>
            <p:cNvSpPr/>
            <p:nvPr userDrawn="1"/>
          </p:nvSpPr>
          <p:spPr>
            <a:xfrm>
              <a:off x="4376936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1" name="角丸四角形 60"/>
            <p:cNvSpPr/>
            <p:nvPr userDrawn="1"/>
          </p:nvSpPr>
          <p:spPr>
            <a:xfrm>
              <a:off x="4880992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2" name="角丸四角形 61"/>
            <p:cNvSpPr/>
            <p:nvPr userDrawn="1"/>
          </p:nvSpPr>
          <p:spPr>
            <a:xfrm>
              <a:off x="5385048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3" name="角丸四角形 62"/>
            <p:cNvSpPr/>
            <p:nvPr userDrawn="1"/>
          </p:nvSpPr>
          <p:spPr>
            <a:xfrm>
              <a:off x="5889104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4" name="角丸四角形 63"/>
            <p:cNvSpPr/>
            <p:nvPr userDrawn="1"/>
          </p:nvSpPr>
          <p:spPr>
            <a:xfrm>
              <a:off x="6393160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5" name="角丸四角形 64"/>
            <p:cNvSpPr/>
            <p:nvPr userDrawn="1"/>
          </p:nvSpPr>
          <p:spPr>
            <a:xfrm>
              <a:off x="6897216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6" name="角丸四角形 65"/>
            <p:cNvSpPr/>
            <p:nvPr userDrawn="1"/>
          </p:nvSpPr>
          <p:spPr>
            <a:xfrm>
              <a:off x="7401272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7" name="角丸四角形 66"/>
            <p:cNvSpPr/>
            <p:nvPr userDrawn="1"/>
          </p:nvSpPr>
          <p:spPr>
            <a:xfrm>
              <a:off x="7905328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8" name="角丸四角形 67"/>
            <p:cNvSpPr/>
            <p:nvPr userDrawn="1"/>
          </p:nvSpPr>
          <p:spPr>
            <a:xfrm>
              <a:off x="8409384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9" name="角丸四角形 68"/>
            <p:cNvSpPr/>
            <p:nvPr userDrawn="1"/>
          </p:nvSpPr>
          <p:spPr>
            <a:xfrm>
              <a:off x="848544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0" name="角丸四角形 69"/>
            <p:cNvSpPr/>
            <p:nvPr userDrawn="1"/>
          </p:nvSpPr>
          <p:spPr>
            <a:xfrm>
              <a:off x="1352600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1" name="角丸四角形 70"/>
            <p:cNvSpPr/>
            <p:nvPr userDrawn="1"/>
          </p:nvSpPr>
          <p:spPr>
            <a:xfrm>
              <a:off x="1856656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2" name="角丸四角形 71"/>
            <p:cNvSpPr/>
            <p:nvPr userDrawn="1"/>
          </p:nvSpPr>
          <p:spPr>
            <a:xfrm>
              <a:off x="2360712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3" name="角丸四角形 72"/>
            <p:cNvSpPr/>
            <p:nvPr userDrawn="1"/>
          </p:nvSpPr>
          <p:spPr>
            <a:xfrm>
              <a:off x="2864768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4" name="角丸四角形 73"/>
            <p:cNvSpPr/>
            <p:nvPr userDrawn="1"/>
          </p:nvSpPr>
          <p:spPr>
            <a:xfrm>
              <a:off x="3368824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5" name="角丸四角形 74"/>
            <p:cNvSpPr/>
            <p:nvPr userDrawn="1"/>
          </p:nvSpPr>
          <p:spPr>
            <a:xfrm>
              <a:off x="3872880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6" name="角丸四角形 75"/>
            <p:cNvSpPr/>
            <p:nvPr userDrawn="1"/>
          </p:nvSpPr>
          <p:spPr>
            <a:xfrm>
              <a:off x="4376936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7" name="角丸四角形 76"/>
            <p:cNvSpPr/>
            <p:nvPr userDrawn="1"/>
          </p:nvSpPr>
          <p:spPr>
            <a:xfrm>
              <a:off x="4880992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8" name="角丸四角形 77"/>
            <p:cNvSpPr/>
            <p:nvPr userDrawn="1"/>
          </p:nvSpPr>
          <p:spPr>
            <a:xfrm>
              <a:off x="5385048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9" name="角丸四角形 78"/>
            <p:cNvSpPr/>
            <p:nvPr userDrawn="1"/>
          </p:nvSpPr>
          <p:spPr>
            <a:xfrm>
              <a:off x="5889104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0" name="角丸四角形 79"/>
            <p:cNvSpPr/>
            <p:nvPr userDrawn="1"/>
          </p:nvSpPr>
          <p:spPr>
            <a:xfrm>
              <a:off x="6393160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1" name="角丸四角形 80"/>
            <p:cNvSpPr/>
            <p:nvPr userDrawn="1"/>
          </p:nvSpPr>
          <p:spPr>
            <a:xfrm>
              <a:off x="6897216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2" name="角丸四角形 81"/>
            <p:cNvSpPr/>
            <p:nvPr userDrawn="1"/>
          </p:nvSpPr>
          <p:spPr>
            <a:xfrm>
              <a:off x="7401272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3" name="角丸四角形 82"/>
            <p:cNvSpPr/>
            <p:nvPr userDrawn="1"/>
          </p:nvSpPr>
          <p:spPr>
            <a:xfrm>
              <a:off x="7905328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4" name="角丸四角形 83"/>
            <p:cNvSpPr/>
            <p:nvPr userDrawn="1"/>
          </p:nvSpPr>
          <p:spPr>
            <a:xfrm>
              <a:off x="8409384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85" name="直線コネクタ 84"/>
            <p:cNvCxnSpPr/>
            <p:nvPr userDrawn="1"/>
          </p:nvCxnSpPr>
          <p:spPr>
            <a:xfrm>
              <a:off x="4880992" y="1772816"/>
              <a:ext cx="0" cy="4541444"/>
            </a:xfrm>
            <a:prstGeom prst="line">
              <a:avLst/>
            </a:prstGeom>
            <a:ln w="60325">
              <a:solidFill>
                <a:srgbClr val="0070C0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794228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めあ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角丸四角形 11"/>
          <p:cNvSpPr/>
          <p:nvPr userDrawn="1"/>
        </p:nvSpPr>
        <p:spPr bwMode="auto">
          <a:xfrm>
            <a:off x="776536" y="3501008"/>
            <a:ext cx="8352928" cy="2736304"/>
          </a:xfrm>
          <a:prstGeom prst="roundRect">
            <a:avLst/>
          </a:prstGeom>
          <a:solidFill>
            <a:schemeClr val="bg1"/>
          </a:solidFill>
          <a:ln w="76200" cap="flat" cmpd="sng" algn="ctr">
            <a:solidFill>
              <a:srgbClr val="6EC5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1" name="円/楕円 10"/>
          <p:cNvSpPr/>
          <p:nvPr userDrawn="1"/>
        </p:nvSpPr>
        <p:spPr bwMode="auto">
          <a:xfrm>
            <a:off x="776536" y="1268760"/>
            <a:ext cx="8352928" cy="1728192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sp>
        <p:nvSpPr>
          <p:cNvPr id="5" name="コンテンツ プレースホルダ 2"/>
          <p:cNvSpPr>
            <a:spLocks noGrp="1"/>
          </p:cNvSpPr>
          <p:nvPr>
            <p:ph idx="1" hasCustomPrompt="1"/>
          </p:nvPr>
        </p:nvSpPr>
        <p:spPr>
          <a:xfrm>
            <a:off x="1280592" y="3933056"/>
            <a:ext cx="7344816" cy="2159869"/>
          </a:xfrm>
        </p:spPr>
        <p:txBody>
          <a:bodyPr/>
          <a:lstStyle>
            <a:lvl1pPr>
              <a:defRPr sz="2400" b="1"/>
            </a:lvl1pPr>
            <a:lvl2pPr>
              <a:defRPr sz="2400" b="1"/>
            </a:lvl2pPr>
            <a:lvl3pPr>
              <a:defRPr sz="2000" b="1"/>
            </a:lvl3pPr>
            <a:lvl4pPr>
              <a:defRPr sz="1800" b="1"/>
            </a:lvl4pPr>
            <a:lvl5pPr>
              <a:defRPr sz="1800" b="1"/>
            </a:lvl5pPr>
          </a:lstStyle>
          <a:p>
            <a:pPr lvl="0"/>
            <a:r>
              <a:rPr lang="ja-JP" altLang="en-US" dirty="0" smtClean="0"/>
              <a:t>第１レベル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en-US" altLang="ja-JP" dirty="0" smtClean="0"/>
          </a:p>
          <a:p>
            <a:pPr lvl="4"/>
            <a:endParaRPr lang="ja-JP" altLang="en-US" dirty="0"/>
          </a:p>
        </p:txBody>
      </p:sp>
      <p:sp>
        <p:nvSpPr>
          <p:cNvPr id="8" name="テキスト プレースホルダー 7"/>
          <p:cNvSpPr>
            <a:spLocks noGrp="1"/>
          </p:cNvSpPr>
          <p:nvPr>
            <p:ph type="body" sz="quarter" idx="12"/>
          </p:nvPr>
        </p:nvSpPr>
        <p:spPr>
          <a:xfrm>
            <a:off x="1100572" y="1448780"/>
            <a:ext cx="7704856" cy="1368151"/>
          </a:xfrm>
        </p:spPr>
        <p:txBody>
          <a:bodyPr anchor="ctr" anchorCtr="0"/>
          <a:lstStyle>
            <a:lvl1pPr marL="0" indent="0" algn="ctr">
              <a:buNone/>
              <a:defRPr sz="3600" b="1"/>
            </a:lvl1pPr>
            <a:lvl2pPr marL="392310" indent="0">
              <a:buNone/>
              <a:defRPr/>
            </a:lvl2pPr>
            <a:lvl3pPr marL="676645" indent="0">
              <a:buNone/>
              <a:defRPr/>
            </a:lvl3pPr>
          </a:lstStyle>
          <a:p>
            <a:pPr lvl="0"/>
            <a:r>
              <a:rPr kumimoji="1" lang="ja-JP" altLang="en-US" dirty="0" smtClean="0"/>
              <a:t>マスター テキストの書式設定</a:t>
            </a:r>
          </a:p>
        </p:txBody>
      </p:sp>
      <p:sp>
        <p:nvSpPr>
          <p:cNvPr id="13" name="角丸四角形 12"/>
          <p:cNvSpPr/>
          <p:nvPr userDrawn="1"/>
        </p:nvSpPr>
        <p:spPr bwMode="auto">
          <a:xfrm>
            <a:off x="3404828" y="3298049"/>
            <a:ext cx="3096344" cy="504056"/>
          </a:xfrm>
          <a:prstGeom prst="roundRect">
            <a:avLst/>
          </a:prstGeom>
          <a:solidFill>
            <a:srgbClr val="6EC5CC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7" name="テキスト プレースホルダー 16"/>
          <p:cNvSpPr>
            <a:spLocks noGrp="1"/>
          </p:cNvSpPr>
          <p:nvPr>
            <p:ph type="body" sz="quarter" idx="13" hasCustomPrompt="1"/>
          </p:nvPr>
        </p:nvSpPr>
        <p:spPr>
          <a:xfrm>
            <a:off x="3513138" y="3357563"/>
            <a:ext cx="2880022" cy="358775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247780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 bwMode="auto">
          <a:xfrm>
            <a:off x="0" y="6453336"/>
            <a:ext cx="9906000" cy="404664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6" name="正方形/長方形 5"/>
          <p:cNvSpPr/>
          <p:nvPr userDrawn="1"/>
        </p:nvSpPr>
        <p:spPr bwMode="auto">
          <a:xfrm>
            <a:off x="0" y="0"/>
            <a:ext cx="9906000" cy="908720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401272" y="6511652"/>
            <a:ext cx="2311400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9" tIns="45709" rIns="91419" bIns="45709" numCol="1" anchor="ctr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90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sp>
        <p:nvSpPr>
          <p:cNvPr id="1031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416496" y="188640"/>
            <a:ext cx="907300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9" tIns="45709" rIns="91419" bIns="4570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 タイトルの書式設定</a:t>
            </a:r>
          </a:p>
        </p:txBody>
      </p:sp>
      <p:sp>
        <p:nvSpPr>
          <p:cNvPr id="1032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416496" y="1052736"/>
            <a:ext cx="9073008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</a:t>
            </a:r>
            <a:r>
              <a:rPr lang="en-US" altLang="ja-JP" dirty="0" smtClean="0"/>
              <a:t> </a:t>
            </a:r>
            <a:r>
              <a:rPr lang="ja-JP" altLang="en-US" dirty="0" smtClean="0"/>
              <a:t>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</a:p>
        </p:txBody>
      </p:sp>
      <p:sp>
        <p:nvSpPr>
          <p:cNvPr id="8" name="テキスト ボックス 7"/>
          <p:cNvSpPr txBox="1"/>
          <p:nvPr userDrawn="1"/>
        </p:nvSpPr>
        <p:spPr>
          <a:xfrm>
            <a:off x="2777920" y="6582544"/>
            <a:ext cx="43501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ja-JP" sz="9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Copyright © Yamaha Corporation.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4072" r:id="rId2"/>
    <p:sldLayoutId id="2147483650" r:id="rId3"/>
    <p:sldLayoutId id="2147484070" r:id="rId4"/>
    <p:sldLayoutId id="2147484073" r:id="rId5"/>
    <p:sldLayoutId id="2147484071" r:id="rId6"/>
  </p:sldLayoutIdLst>
  <p:timing>
    <p:tnLst>
      <p:par>
        <p:cTn id="1" dur="indefinite" restart="never" nodeType="tmRoot"/>
      </p:par>
    </p:tnLst>
  </p:timing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097"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192"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289"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384"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177760" indent="-284335" algn="l" rtl="0" eaLnBrk="1" fontAlgn="base" hangingPunct="1">
        <a:spcBef>
          <a:spcPct val="20000"/>
        </a:spcBef>
        <a:spcAft>
          <a:spcPct val="0"/>
        </a:spcAft>
        <a:buFont typeface="Wingdings" charset="2"/>
        <a:buChar char="n"/>
        <a:defRPr kumimoji="1" sz="2400" b="1" baseline="0">
          <a:solidFill>
            <a:schemeClr val="tx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1pPr>
      <a:lvl2pPr marL="615460" indent="-223150" algn="l" rtl="0" eaLnBrk="1" fontAlgn="base" hangingPunct="1">
        <a:spcBef>
          <a:spcPct val="20000"/>
        </a:spcBef>
        <a:spcAft>
          <a:spcPct val="0"/>
        </a:spcAft>
        <a:buFont typeface="Arial"/>
        <a:buChar char="•"/>
        <a:defRPr kumimoji="1" sz="2400" b="1">
          <a:solidFill>
            <a:schemeClr val="tx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2pPr>
      <a:lvl3pPr marL="881798" indent="-205153" algn="l" rtl="0" eaLnBrk="1" fontAlgn="base" hangingPunct="1">
        <a:spcBef>
          <a:spcPct val="20000"/>
        </a:spcBef>
        <a:spcAft>
          <a:spcPct val="0"/>
        </a:spcAft>
        <a:buFont typeface="ヒラギノ角ゴ ProN W3"/>
        <a:buChar char="-"/>
        <a:defRPr kumimoji="1" sz="2000" b="1">
          <a:solidFill>
            <a:schemeClr val="tx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3pPr>
      <a:lvl4pPr marL="1180532" indent="-176173" algn="l" rtl="0" eaLnBrk="1" fontAlgn="base" hangingPunct="1">
        <a:spcBef>
          <a:spcPct val="20000"/>
        </a:spcBef>
        <a:spcAft>
          <a:spcPct val="0"/>
        </a:spcAft>
        <a:buFont typeface="ヒラギノ角ゴ ProN W3"/>
        <a:buChar char="-"/>
        <a:defRPr kumimoji="1" sz="1800" b="1">
          <a:solidFill>
            <a:schemeClr val="tx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4pPr>
      <a:lvl5pPr marL="1446871" indent="-176173" algn="l" rtl="0" eaLnBrk="1" fontAlgn="base" hangingPunct="1">
        <a:spcBef>
          <a:spcPct val="20000"/>
        </a:spcBef>
        <a:spcAft>
          <a:spcPct val="0"/>
        </a:spcAft>
        <a:buFont typeface="ヒラギノ角ゴ ProN W3"/>
        <a:buChar char="-"/>
        <a:defRPr kumimoji="1" sz="1600" b="1">
          <a:solidFill>
            <a:schemeClr val="tx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5pPr>
      <a:lvl6pPr marL="2514028" indent="-176173" algn="l" rtl="0" eaLnBrk="1" fontAlgn="base" hangingPunct="1">
        <a:spcBef>
          <a:spcPct val="20000"/>
        </a:spcBef>
        <a:spcAft>
          <a:spcPct val="0"/>
        </a:spcAft>
        <a:buChar char="»"/>
        <a:defRPr kumimoji="1" sz="1600">
          <a:solidFill>
            <a:srgbClr val="653CA2"/>
          </a:solidFill>
          <a:latin typeface="+mn-lt"/>
          <a:ea typeface="+mn-ea"/>
        </a:defRPr>
      </a:lvl6pPr>
      <a:lvl7pPr marL="2971124" indent="-176173" algn="l" rtl="0" eaLnBrk="1" fontAlgn="base" hangingPunct="1">
        <a:spcBef>
          <a:spcPct val="20000"/>
        </a:spcBef>
        <a:spcAft>
          <a:spcPct val="0"/>
        </a:spcAft>
        <a:buChar char="»"/>
        <a:defRPr kumimoji="1" sz="1600">
          <a:solidFill>
            <a:srgbClr val="653CA2"/>
          </a:solidFill>
          <a:latin typeface="+mn-lt"/>
          <a:ea typeface="+mn-ea"/>
        </a:defRPr>
      </a:lvl7pPr>
      <a:lvl8pPr marL="3428220" indent="-176173" algn="l" rtl="0" eaLnBrk="1" fontAlgn="base" hangingPunct="1">
        <a:spcBef>
          <a:spcPct val="20000"/>
        </a:spcBef>
        <a:spcAft>
          <a:spcPct val="0"/>
        </a:spcAft>
        <a:buChar char="»"/>
        <a:defRPr kumimoji="1" sz="1600">
          <a:solidFill>
            <a:srgbClr val="653CA2"/>
          </a:solidFill>
          <a:latin typeface="+mn-lt"/>
          <a:ea typeface="+mn-ea"/>
        </a:defRPr>
      </a:lvl8pPr>
      <a:lvl9pPr marL="3885316" indent="-176173" algn="l" rtl="0" eaLnBrk="1" fontAlgn="base" hangingPunct="1">
        <a:spcBef>
          <a:spcPct val="20000"/>
        </a:spcBef>
        <a:spcAft>
          <a:spcPct val="0"/>
        </a:spcAft>
        <a:buChar char="»"/>
        <a:defRPr kumimoji="1" sz="1600">
          <a:solidFill>
            <a:srgbClr val="653CA2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97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92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89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84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80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76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72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768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サブタイトル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タイトル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 smtClean="0"/>
              <a:t>創作授業 ③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45167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歌</a:t>
            </a:r>
            <a:r>
              <a:rPr lang="ja-JP" altLang="en-US" dirty="0" smtClean="0"/>
              <a:t>づくりのポイント</a:t>
            </a:r>
            <a:r>
              <a:rPr kumimoji="1" lang="ja-JP" altLang="en-US" dirty="0" smtClean="0"/>
              <a:t>　④音の並び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9</a:t>
            </a:fld>
            <a:endParaRPr lang="en-US" altLang="ja-JP" dirty="0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ja-JP" altLang="en-US" dirty="0" smtClean="0"/>
              <a:t>④</a:t>
            </a:r>
            <a:r>
              <a:rPr lang="ja-JP" altLang="en-US" dirty="0" smtClean="0"/>
              <a:t>言葉</a:t>
            </a:r>
            <a:r>
              <a:rPr kumimoji="1" lang="ja-JP" altLang="en-US" dirty="0" smtClean="0"/>
              <a:t>の抑揚を生かして音を並べる</a:t>
            </a:r>
            <a:endParaRPr kumimoji="1" lang="ja-JP" altLang="en-US" dirty="0"/>
          </a:p>
        </p:txBody>
      </p:sp>
      <p:sp>
        <p:nvSpPr>
          <p:cNvPr id="6" name="角丸四角形 5"/>
          <p:cNvSpPr/>
          <p:nvPr/>
        </p:nvSpPr>
        <p:spPr>
          <a:xfrm>
            <a:off x="1208584" y="1700808"/>
            <a:ext cx="576064" cy="504056"/>
          </a:xfrm>
          <a:prstGeom prst="roundRect">
            <a:avLst/>
          </a:prstGeom>
          <a:noFill/>
          <a:ln w="762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b="1" dirty="0" smtClean="0">
                <a:solidFill>
                  <a:schemeClr val="tx1"/>
                </a:solidFill>
              </a:rPr>
              <a:t>き</a:t>
            </a:r>
            <a:endParaRPr kumimoji="1" lang="ja-JP" altLang="en-US" sz="2400" b="1" dirty="0">
              <a:solidFill>
                <a:schemeClr val="tx1"/>
              </a:solidFill>
            </a:endParaRPr>
          </a:p>
        </p:txBody>
      </p:sp>
      <p:sp>
        <p:nvSpPr>
          <p:cNvPr id="7" name="角丸四角形 6"/>
          <p:cNvSpPr/>
          <p:nvPr/>
        </p:nvSpPr>
        <p:spPr>
          <a:xfrm>
            <a:off x="1784648" y="1700808"/>
            <a:ext cx="576064" cy="504056"/>
          </a:xfrm>
          <a:prstGeom prst="roundRect">
            <a:avLst/>
          </a:prstGeom>
          <a:noFill/>
          <a:ln w="762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b="1" dirty="0" smtClean="0">
                <a:solidFill>
                  <a:schemeClr val="tx1"/>
                </a:solidFill>
              </a:rPr>
              <a:t>み</a:t>
            </a:r>
            <a:endParaRPr lang="ja-JP" altLang="en-US" sz="2400" b="1" dirty="0">
              <a:solidFill>
                <a:schemeClr val="tx1"/>
              </a:solidFill>
            </a:endParaRPr>
          </a:p>
        </p:txBody>
      </p:sp>
      <p:sp>
        <p:nvSpPr>
          <p:cNvPr id="8" name="角丸四角形 7"/>
          <p:cNvSpPr/>
          <p:nvPr/>
        </p:nvSpPr>
        <p:spPr>
          <a:xfrm>
            <a:off x="2360712" y="1700808"/>
            <a:ext cx="576064" cy="504056"/>
          </a:xfrm>
          <a:prstGeom prst="roundRect">
            <a:avLst/>
          </a:prstGeom>
          <a:noFill/>
          <a:ln w="762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b="1" dirty="0" smtClean="0">
                <a:solidFill>
                  <a:schemeClr val="tx1"/>
                </a:solidFill>
              </a:rPr>
              <a:t>と</a:t>
            </a:r>
            <a:endParaRPr lang="ja-JP" altLang="en-US" sz="2400" b="1" dirty="0">
              <a:solidFill>
                <a:schemeClr val="tx1"/>
              </a:solidFill>
            </a:endParaRPr>
          </a:p>
        </p:txBody>
      </p:sp>
      <p:sp>
        <p:nvSpPr>
          <p:cNvPr id="9" name="角丸四角形 8"/>
          <p:cNvSpPr/>
          <p:nvPr/>
        </p:nvSpPr>
        <p:spPr>
          <a:xfrm>
            <a:off x="3656856" y="1700808"/>
            <a:ext cx="576064" cy="504056"/>
          </a:xfrm>
          <a:prstGeom prst="roundRect">
            <a:avLst/>
          </a:prstGeom>
          <a:noFill/>
          <a:ln w="762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b="1" dirty="0" smtClean="0">
                <a:solidFill>
                  <a:schemeClr val="tx1"/>
                </a:solidFill>
              </a:rPr>
              <a:t>ぼ</a:t>
            </a:r>
            <a:endParaRPr lang="ja-JP" altLang="en-US" sz="2400" b="1" dirty="0">
              <a:solidFill>
                <a:schemeClr val="tx1"/>
              </a:solidFill>
            </a:endParaRPr>
          </a:p>
        </p:txBody>
      </p:sp>
      <p:sp>
        <p:nvSpPr>
          <p:cNvPr id="10" name="角丸四角形 9"/>
          <p:cNvSpPr/>
          <p:nvPr/>
        </p:nvSpPr>
        <p:spPr>
          <a:xfrm>
            <a:off x="4232920" y="1700808"/>
            <a:ext cx="576064" cy="504056"/>
          </a:xfrm>
          <a:prstGeom prst="roundRect">
            <a:avLst/>
          </a:prstGeom>
          <a:noFill/>
          <a:ln w="762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b="1" dirty="0" smtClean="0">
                <a:solidFill>
                  <a:schemeClr val="tx1"/>
                </a:solidFill>
              </a:rPr>
              <a:t>く</a:t>
            </a:r>
            <a:endParaRPr lang="ja-JP" altLang="en-US" sz="2400" b="1" dirty="0">
              <a:solidFill>
                <a:schemeClr val="tx1"/>
              </a:solidFill>
            </a:endParaRPr>
          </a:p>
        </p:txBody>
      </p:sp>
      <p:sp>
        <p:nvSpPr>
          <p:cNvPr id="11" name="角丸四角形 10"/>
          <p:cNvSpPr/>
          <p:nvPr/>
        </p:nvSpPr>
        <p:spPr>
          <a:xfrm>
            <a:off x="4808984" y="1700808"/>
            <a:ext cx="576064" cy="504056"/>
          </a:xfrm>
          <a:prstGeom prst="roundRect">
            <a:avLst/>
          </a:prstGeom>
          <a:noFill/>
          <a:ln w="762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b="1" dirty="0" smtClean="0">
                <a:solidFill>
                  <a:schemeClr val="tx1"/>
                </a:solidFill>
              </a:rPr>
              <a:t>と</a:t>
            </a:r>
            <a:endParaRPr lang="ja-JP" altLang="en-US" sz="2400" b="1" dirty="0">
              <a:solidFill>
                <a:schemeClr val="tx1"/>
              </a:solidFill>
            </a:endParaRPr>
          </a:p>
        </p:txBody>
      </p:sp>
      <p:sp>
        <p:nvSpPr>
          <p:cNvPr id="12" name="角丸四角形 11"/>
          <p:cNvSpPr/>
          <p:nvPr/>
        </p:nvSpPr>
        <p:spPr>
          <a:xfrm>
            <a:off x="5385048" y="1700808"/>
            <a:ext cx="576064" cy="504056"/>
          </a:xfrm>
          <a:prstGeom prst="roundRect">
            <a:avLst/>
          </a:prstGeom>
          <a:noFill/>
          <a:ln w="762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b="1" dirty="0" smtClean="0">
                <a:solidFill>
                  <a:schemeClr val="tx1"/>
                </a:solidFill>
              </a:rPr>
              <a:t>は</a:t>
            </a:r>
            <a:endParaRPr lang="ja-JP" altLang="en-US" sz="2400" b="1" dirty="0">
              <a:solidFill>
                <a:schemeClr val="tx1"/>
              </a:solidFill>
            </a:endParaRPr>
          </a:p>
        </p:txBody>
      </p:sp>
      <p:sp>
        <p:nvSpPr>
          <p:cNvPr id="13" name="角丸四角形 12"/>
          <p:cNvSpPr/>
          <p:nvPr/>
        </p:nvSpPr>
        <p:spPr>
          <a:xfrm>
            <a:off x="5961112" y="1700808"/>
            <a:ext cx="576064" cy="504056"/>
          </a:xfrm>
          <a:prstGeom prst="roundRect">
            <a:avLst/>
          </a:prstGeom>
          <a:noFill/>
          <a:ln w="762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b="1" dirty="0" smtClean="0">
                <a:solidFill>
                  <a:schemeClr val="tx1"/>
                </a:solidFill>
              </a:rPr>
              <a:t>と</a:t>
            </a:r>
            <a:endParaRPr lang="ja-JP" altLang="en-US" sz="2400" b="1" dirty="0">
              <a:solidFill>
                <a:schemeClr val="tx1"/>
              </a:solidFill>
            </a:endParaRPr>
          </a:p>
        </p:txBody>
      </p:sp>
      <p:sp>
        <p:nvSpPr>
          <p:cNvPr id="14" name="角丸四角形 13"/>
          <p:cNvSpPr/>
          <p:nvPr/>
        </p:nvSpPr>
        <p:spPr>
          <a:xfrm>
            <a:off x="6537176" y="1700808"/>
            <a:ext cx="576064" cy="504056"/>
          </a:xfrm>
          <a:prstGeom prst="roundRect">
            <a:avLst/>
          </a:prstGeom>
          <a:noFill/>
          <a:ln w="762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b="1" dirty="0" smtClean="0">
                <a:solidFill>
                  <a:schemeClr val="tx1"/>
                </a:solidFill>
              </a:rPr>
              <a:t>も</a:t>
            </a:r>
            <a:endParaRPr lang="ja-JP" altLang="en-US" sz="2400" b="1" dirty="0">
              <a:solidFill>
                <a:schemeClr val="tx1"/>
              </a:solidFill>
            </a:endParaRPr>
          </a:p>
        </p:txBody>
      </p:sp>
      <p:sp>
        <p:nvSpPr>
          <p:cNvPr id="15" name="角丸四角形 14"/>
          <p:cNvSpPr/>
          <p:nvPr/>
        </p:nvSpPr>
        <p:spPr>
          <a:xfrm>
            <a:off x="7113240" y="1700808"/>
            <a:ext cx="576064" cy="504056"/>
          </a:xfrm>
          <a:prstGeom prst="roundRect">
            <a:avLst/>
          </a:prstGeom>
          <a:noFill/>
          <a:ln w="762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b="1" dirty="0" smtClean="0">
                <a:solidFill>
                  <a:schemeClr val="tx1"/>
                </a:solidFill>
              </a:rPr>
              <a:t>だ</a:t>
            </a:r>
            <a:endParaRPr lang="ja-JP" altLang="en-US" sz="2400" b="1" dirty="0">
              <a:solidFill>
                <a:schemeClr val="tx1"/>
              </a:solidFill>
            </a:endParaRPr>
          </a:p>
        </p:txBody>
      </p:sp>
      <p:sp>
        <p:nvSpPr>
          <p:cNvPr id="16" name="角丸四角形 15"/>
          <p:cNvSpPr/>
          <p:nvPr/>
        </p:nvSpPr>
        <p:spPr>
          <a:xfrm>
            <a:off x="7689304" y="1700808"/>
            <a:ext cx="576064" cy="504056"/>
          </a:xfrm>
          <a:prstGeom prst="roundRect">
            <a:avLst/>
          </a:prstGeom>
          <a:noFill/>
          <a:ln w="762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b="1" dirty="0" smtClean="0">
                <a:solidFill>
                  <a:schemeClr val="tx1"/>
                </a:solidFill>
              </a:rPr>
              <a:t>ち</a:t>
            </a:r>
            <a:endParaRPr lang="ja-JP" altLang="en-US" sz="2400" b="1" dirty="0">
              <a:solidFill>
                <a:schemeClr val="tx1"/>
              </a:solidFill>
            </a:endParaRPr>
          </a:p>
        </p:txBody>
      </p:sp>
      <p:sp>
        <p:nvSpPr>
          <p:cNvPr id="17" name="角丸四角形 16"/>
          <p:cNvSpPr/>
          <p:nvPr/>
        </p:nvSpPr>
        <p:spPr>
          <a:xfrm>
            <a:off x="8265368" y="1700808"/>
            <a:ext cx="576064" cy="504056"/>
          </a:xfrm>
          <a:prstGeom prst="roundRect">
            <a:avLst/>
          </a:prstGeom>
          <a:noFill/>
          <a:ln w="762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b="1" dirty="0" smtClean="0">
                <a:solidFill>
                  <a:schemeClr val="tx1"/>
                </a:solidFill>
              </a:rPr>
              <a:t>だ</a:t>
            </a:r>
            <a:endParaRPr lang="ja-JP" altLang="en-US" sz="2400" b="1" dirty="0">
              <a:solidFill>
                <a:schemeClr val="tx1"/>
              </a:solidFill>
            </a:endParaRPr>
          </a:p>
        </p:txBody>
      </p:sp>
      <p:cxnSp>
        <p:nvCxnSpPr>
          <p:cNvPr id="18" name="直線コネクタ 17"/>
          <p:cNvCxnSpPr/>
          <p:nvPr/>
        </p:nvCxnSpPr>
        <p:spPr bwMode="auto">
          <a:xfrm>
            <a:off x="992560" y="2539504"/>
            <a:ext cx="8136904" cy="0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chemeClr val="tx1">
                <a:lumMod val="65000"/>
                <a:lumOff val="3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9" name="直線コネクタ 18"/>
          <p:cNvCxnSpPr/>
          <p:nvPr/>
        </p:nvCxnSpPr>
        <p:spPr bwMode="auto">
          <a:xfrm>
            <a:off x="992560" y="3388742"/>
            <a:ext cx="8136904" cy="0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chemeClr val="tx1">
                <a:lumMod val="65000"/>
                <a:lumOff val="3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20" name="円/楕円 19"/>
          <p:cNvSpPr/>
          <p:nvPr/>
        </p:nvSpPr>
        <p:spPr bwMode="auto">
          <a:xfrm>
            <a:off x="1397312" y="3284984"/>
            <a:ext cx="216024" cy="216024"/>
          </a:xfrm>
          <a:prstGeom prst="ellipse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1" name="円/楕円 20"/>
          <p:cNvSpPr/>
          <p:nvPr/>
        </p:nvSpPr>
        <p:spPr bwMode="auto">
          <a:xfrm>
            <a:off x="1928664" y="2420888"/>
            <a:ext cx="216024" cy="216024"/>
          </a:xfrm>
          <a:prstGeom prst="ellipse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2" name="円/楕円 21"/>
          <p:cNvSpPr/>
          <p:nvPr/>
        </p:nvSpPr>
        <p:spPr bwMode="auto">
          <a:xfrm>
            <a:off x="2576736" y="2420888"/>
            <a:ext cx="216024" cy="216024"/>
          </a:xfrm>
          <a:prstGeom prst="ellipse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3" name="円/楕円 22"/>
          <p:cNvSpPr/>
          <p:nvPr/>
        </p:nvSpPr>
        <p:spPr bwMode="auto">
          <a:xfrm>
            <a:off x="3800872" y="2420888"/>
            <a:ext cx="216024" cy="216024"/>
          </a:xfrm>
          <a:prstGeom prst="ellipse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4" name="円/楕円 23"/>
          <p:cNvSpPr/>
          <p:nvPr/>
        </p:nvSpPr>
        <p:spPr bwMode="auto">
          <a:xfrm>
            <a:off x="4376936" y="2829080"/>
            <a:ext cx="216024" cy="216024"/>
          </a:xfrm>
          <a:prstGeom prst="ellipse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5" name="円/楕円 24"/>
          <p:cNvSpPr/>
          <p:nvPr/>
        </p:nvSpPr>
        <p:spPr bwMode="auto">
          <a:xfrm>
            <a:off x="5025008" y="3284984"/>
            <a:ext cx="216024" cy="216024"/>
          </a:xfrm>
          <a:prstGeom prst="ellipse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6" name="円/楕円 25"/>
          <p:cNvSpPr/>
          <p:nvPr/>
        </p:nvSpPr>
        <p:spPr bwMode="auto">
          <a:xfrm>
            <a:off x="5601072" y="3284984"/>
            <a:ext cx="216024" cy="216024"/>
          </a:xfrm>
          <a:prstGeom prst="ellipse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7" name="円/楕円 26"/>
          <p:cNvSpPr/>
          <p:nvPr/>
        </p:nvSpPr>
        <p:spPr bwMode="auto">
          <a:xfrm>
            <a:off x="6177136" y="3284984"/>
            <a:ext cx="216024" cy="216024"/>
          </a:xfrm>
          <a:prstGeom prst="ellipse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8" name="円/楕円 27"/>
          <p:cNvSpPr/>
          <p:nvPr/>
        </p:nvSpPr>
        <p:spPr bwMode="auto">
          <a:xfrm>
            <a:off x="6753200" y="2420888"/>
            <a:ext cx="216024" cy="216024"/>
          </a:xfrm>
          <a:prstGeom prst="ellipse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9" name="円/楕円 28"/>
          <p:cNvSpPr/>
          <p:nvPr/>
        </p:nvSpPr>
        <p:spPr bwMode="auto">
          <a:xfrm>
            <a:off x="7329264" y="2420888"/>
            <a:ext cx="216024" cy="216024"/>
          </a:xfrm>
          <a:prstGeom prst="ellipse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30" name="円/楕円 29"/>
          <p:cNvSpPr/>
          <p:nvPr/>
        </p:nvSpPr>
        <p:spPr bwMode="auto">
          <a:xfrm>
            <a:off x="7905328" y="2420888"/>
            <a:ext cx="216024" cy="216024"/>
          </a:xfrm>
          <a:prstGeom prst="ellipse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31" name="円/楕円 30"/>
          <p:cNvSpPr/>
          <p:nvPr/>
        </p:nvSpPr>
        <p:spPr bwMode="auto">
          <a:xfrm>
            <a:off x="8481392" y="2420888"/>
            <a:ext cx="216024" cy="216024"/>
          </a:xfrm>
          <a:prstGeom prst="ellipse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cxnSp>
        <p:nvCxnSpPr>
          <p:cNvPr id="32" name="直線コネクタ 31"/>
          <p:cNvCxnSpPr>
            <a:stCxn id="20" idx="7"/>
            <a:endCxn id="21" idx="3"/>
          </p:cNvCxnSpPr>
          <p:nvPr/>
        </p:nvCxnSpPr>
        <p:spPr bwMode="auto">
          <a:xfrm flipV="1">
            <a:off x="1581700" y="2605276"/>
            <a:ext cx="378600" cy="711344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3" name="直線コネクタ 32"/>
          <p:cNvCxnSpPr>
            <a:stCxn id="27" idx="7"/>
            <a:endCxn id="28" idx="3"/>
          </p:cNvCxnSpPr>
          <p:nvPr/>
        </p:nvCxnSpPr>
        <p:spPr bwMode="auto">
          <a:xfrm flipV="1">
            <a:off x="6361524" y="2605276"/>
            <a:ext cx="423312" cy="711344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4" name="直線コネクタ 33"/>
          <p:cNvCxnSpPr>
            <a:stCxn id="22" idx="2"/>
            <a:endCxn id="21" idx="6"/>
          </p:cNvCxnSpPr>
          <p:nvPr/>
        </p:nvCxnSpPr>
        <p:spPr bwMode="auto">
          <a:xfrm flipH="1">
            <a:off x="2144688" y="2528900"/>
            <a:ext cx="432048" cy="0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5" name="直線コネクタ 34"/>
          <p:cNvCxnSpPr>
            <a:stCxn id="31" idx="2"/>
            <a:endCxn id="28" idx="6"/>
          </p:cNvCxnSpPr>
          <p:nvPr/>
        </p:nvCxnSpPr>
        <p:spPr bwMode="auto">
          <a:xfrm flipH="1">
            <a:off x="6969224" y="2528900"/>
            <a:ext cx="1512168" cy="0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6" name="直線コネクタ 35"/>
          <p:cNvCxnSpPr>
            <a:stCxn id="27" idx="2"/>
            <a:endCxn id="25" idx="6"/>
          </p:cNvCxnSpPr>
          <p:nvPr/>
        </p:nvCxnSpPr>
        <p:spPr bwMode="auto">
          <a:xfrm flipH="1">
            <a:off x="5241032" y="3392996"/>
            <a:ext cx="936104" cy="0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7" name="直線コネクタ 36"/>
          <p:cNvCxnSpPr>
            <a:stCxn id="25" idx="1"/>
            <a:endCxn id="23" idx="5"/>
          </p:cNvCxnSpPr>
          <p:nvPr/>
        </p:nvCxnSpPr>
        <p:spPr bwMode="auto">
          <a:xfrm flipH="1" flipV="1">
            <a:off x="3985260" y="2605276"/>
            <a:ext cx="1071384" cy="711344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6146" name="Picture 2" descr="E:\SVN\SES_PROJECT\SP-055 授業案検証・商品化\商品化\創作\LPC-V004 島崎藤村「初恋」にメロディーをつけて歌にしよう\Process\掲示資料\raw data\bansho3_007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67" t="37703" r="27015" b="26619"/>
          <a:stretch/>
        </p:blipFill>
        <p:spPr bwMode="auto">
          <a:xfrm>
            <a:off x="1771996" y="3717032"/>
            <a:ext cx="6205340" cy="2600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6894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歌</a:t>
            </a:r>
            <a:r>
              <a:rPr lang="ja-JP" altLang="en-US" dirty="0" smtClean="0"/>
              <a:t>づくりのポイント</a:t>
            </a:r>
            <a:r>
              <a:rPr kumimoji="1" lang="ja-JP" altLang="en-US" dirty="0" smtClean="0"/>
              <a:t>　④音の並び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10</a:t>
            </a:fld>
            <a:endParaRPr lang="en-US" altLang="ja-JP" dirty="0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idx="1"/>
          </p:nvPr>
        </p:nvSpPr>
        <p:spPr>
          <a:xfrm>
            <a:off x="560512" y="1124744"/>
            <a:ext cx="8856984" cy="5040560"/>
          </a:xfrm>
        </p:spPr>
        <p:txBody>
          <a:bodyPr/>
          <a:lstStyle/>
          <a:p>
            <a:r>
              <a:rPr kumimoji="1" lang="ja-JP" altLang="en-US" dirty="0" smtClean="0"/>
              <a:t>音の並びは、</a:t>
            </a:r>
            <a:endParaRPr kumimoji="1" lang="en-US" altLang="ja-JP" dirty="0" smtClean="0"/>
          </a:p>
          <a:p>
            <a:pPr>
              <a:buNone/>
            </a:pPr>
            <a:endParaRPr lang="en-US" altLang="ja-JP" sz="1200" dirty="0"/>
          </a:p>
          <a:p>
            <a:pPr marL="906660" lvl="1" indent="-514350">
              <a:buClr>
                <a:schemeClr val="tx1"/>
              </a:buClr>
              <a:buFont typeface="+mj-ea"/>
              <a:buAutoNum type="circleNumDbPlain"/>
            </a:pPr>
            <a:r>
              <a:rPr kumimoji="1" lang="en-US" altLang="ja-JP" sz="2800" dirty="0" smtClean="0">
                <a:solidFill>
                  <a:srgbClr val="FF0000"/>
                </a:solidFill>
              </a:rPr>
              <a:t>1</a:t>
            </a:r>
            <a:r>
              <a:rPr kumimoji="1" lang="ja-JP" altLang="en-US" sz="2800" dirty="0" smtClean="0">
                <a:solidFill>
                  <a:srgbClr val="FF0000"/>
                </a:solidFill>
              </a:rPr>
              <a:t>オクターヴ</a:t>
            </a:r>
            <a:r>
              <a:rPr kumimoji="1" lang="ja-JP" altLang="en-US" sz="2800" dirty="0" smtClean="0"/>
              <a:t>以上</a:t>
            </a:r>
            <a:r>
              <a:rPr kumimoji="1" lang="ja-JP" altLang="en-US" sz="2800" dirty="0" smtClean="0"/>
              <a:t>、</a:t>
            </a:r>
            <a:r>
              <a:rPr lang="ja-JP" altLang="en-US" sz="2800" dirty="0" smtClean="0"/>
              <a:t>隣り合う</a:t>
            </a:r>
            <a:r>
              <a:rPr kumimoji="1" lang="ja-JP" altLang="en-US" sz="2800" dirty="0" smtClean="0"/>
              <a:t>音を</a:t>
            </a:r>
            <a:r>
              <a:rPr kumimoji="1" lang="ja-JP" altLang="en-US" sz="2800" dirty="0" smtClean="0">
                <a:solidFill>
                  <a:srgbClr val="FF0000"/>
                </a:solidFill>
              </a:rPr>
              <a:t>離さない</a:t>
            </a:r>
            <a:r>
              <a:rPr kumimoji="1" lang="ja-JP" altLang="en-US" sz="2800" dirty="0" smtClean="0"/>
              <a:t>。</a:t>
            </a:r>
            <a:r>
              <a:rPr kumimoji="1" lang="en-US" altLang="ja-JP" sz="2800" dirty="0" smtClean="0"/>
              <a:t/>
            </a:r>
            <a:br>
              <a:rPr kumimoji="1" lang="en-US" altLang="ja-JP" sz="2800" dirty="0" smtClean="0"/>
            </a:br>
            <a:endParaRPr lang="en-US" altLang="ja-JP" sz="2800" dirty="0" smtClean="0"/>
          </a:p>
          <a:p>
            <a:pPr marL="906660" lvl="1" indent="-514350">
              <a:buClr>
                <a:schemeClr val="tx1"/>
              </a:buClr>
              <a:buFont typeface="+mj-ea"/>
              <a:buAutoNum type="circleNumDbPlain"/>
            </a:pPr>
            <a:r>
              <a:rPr lang="ja-JP" altLang="en-US" sz="2800" dirty="0" smtClean="0">
                <a:solidFill>
                  <a:srgbClr val="FF0000"/>
                </a:solidFill>
              </a:rPr>
              <a:t>同じ音域</a:t>
            </a:r>
            <a:r>
              <a:rPr lang="ja-JP" altLang="en-US" sz="2800" dirty="0" smtClean="0"/>
              <a:t>ばかりで</a:t>
            </a:r>
            <a:r>
              <a:rPr lang="ja-JP" altLang="en-US" sz="2800" dirty="0" smtClean="0">
                <a:solidFill>
                  <a:srgbClr val="FF0000"/>
                </a:solidFill>
              </a:rPr>
              <a:t>音を並べない</a:t>
            </a:r>
            <a:r>
              <a:rPr lang="ja-JP" altLang="en-US" sz="2800" dirty="0" smtClean="0"/>
              <a:t>。</a:t>
            </a:r>
            <a:r>
              <a:rPr lang="en-US" altLang="ja-JP" sz="2800" dirty="0" smtClean="0"/>
              <a:t/>
            </a:r>
            <a:br>
              <a:rPr lang="en-US" altLang="ja-JP" sz="2800" dirty="0" smtClean="0"/>
            </a:br>
            <a:endParaRPr lang="en-US" altLang="ja-JP" sz="2800" dirty="0" smtClean="0"/>
          </a:p>
          <a:p>
            <a:pPr marL="906660" lvl="1" indent="-514350">
              <a:buFont typeface="+mj-ea"/>
              <a:buAutoNum type="circleNumDbPlain"/>
            </a:pPr>
            <a:r>
              <a:rPr kumimoji="1" lang="ja-JP" altLang="en-US" sz="2800" dirty="0" smtClean="0"/>
              <a:t>音を</a:t>
            </a:r>
            <a:r>
              <a:rPr kumimoji="1" lang="ja-JP" altLang="en-US" sz="2800" dirty="0" smtClean="0">
                <a:solidFill>
                  <a:srgbClr val="FF0000"/>
                </a:solidFill>
              </a:rPr>
              <a:t>上</a:t>
            </a:r>
            <a:r>
              <a:rPr kumimoji="1" lang="ja-JP" altLang="en-US" sz="2800" dirty="0" smtClean="0"/>
              <a:t>げていくと</a:t>
            </a:r>
            <a:r>
              <a:rPr kumimoji="1" lang="ja-JP" altLang="en-US" sz="2800" dirty="0" smtClean="0">
                <a:solidFill>
                  <a:srgbClr val="FF0000"/>
                </a:solidFill>
              </a:rPr>
              <a:t>盛り上がり</a:t>
            </a:r>
            <a:r>
              <a:rPr kumimoji="1" lang="ja-JP" altLang="en-US" sz="2800" dirty="0" smtClean="0"/>
              <a:t>、</a:t>
            </a:r>
            <a:r>
              <a:rPr lang="ja-JP" altLang="en-US" sz="2800" dirty="0" smtClean="0"/>
              <a:t>音を</a:t>
            </a:r>
            <a:r>
              <a:rPr lang="ja-JP" altLang="en-US" sz="2800" dirty="0" smtClean="0">
                <a:solidFill>
                  <a:srgbClr val="FF0000"/>
                </a:solidFill>
              </a:rPr>
              <a:t>下</a:t>
            </a:r>
            <a:r>
              <a:rPr lang="ja-JP" altLang="en-US" sz="2800" dirty="0" smtClean="0"/>
              <a:t>げていくと</a:t>
            </a:r>
            <a:r>
              <a:rPr lang="ja-JP" altLang="en-US" sz="2800" dirty="0" smtClean="0">
                <a:solidFill>
                  <a:srgbClr val="FF0000"/>
                </a:solidFill>
              </a:rPr>
              <a:t>落ち着く</a:t>
            </a:r>
            <a:r>
              <a:rPr lang="ja-JP" altLang="en-US" sz="2800" dirty="0" smtClean="0"/>
              <a:t>。</a:t>
            </a:r>
            <a:r>
              <a:rPr lang="en-US" altLang="ja-JP" sz="2800" dirty="0" smtClean="0"/>
              <a:t/>
            </a:r>
            <a:br>
              <a:rPr lang="en-US" altLang="ja-JP" sz="2800" dirty="0" smtClean="0"/>
            </a:br>
            <a:endParaRPr lang="en-US" altLang="ja-JP" sz="2800" dirty="0" smtClean="0"/>
          </a:p>
          <a:p>
            <a:pPr marL="906660" lvl="1" indent="-514350">
              <a:buClr>
                <a:schemeClr val="tx1"/>
              </a:buClr>
              <a:buFont typeface="+mj-ea"/>
              <a:buAutoNum type="circleNumDbPlain"/>
            </a:pPr>
            <a:r>
              <a:rPr kumimoji="1" lang="ja-JP" altLang="en-US" sz="2800" dirty="0" smtClean="0">
                <a:solidFill>
                  <a:srgbClr val="FF0000"/>
                </a:solidFill>
              </a:rPr>
              <a:t>ジグザグ</a:t>
            </a:r>
            <a:r>
              <a:rPr kumimoji="1" lang="ja-JP" altLang="en-US" sz="2800" dirty="0" smtClean="0"/>
              <a:t>や</a:t>
            </a:r>
            <a:r>
              <a:rPr kumimoji="1" lang="ja-JP" altLang="en-US" sz="2800" dirty="0" smtClean="0">
                <a:solidFill>
                  <a:srgbClr val="FF0000"/>
                </a:solidFill>
              </a:rPr>
              <a:t>山なり</a:t>
            </a:r>
            <a:r>
              <a:rPr kumimoji="1" lang="ja-JP" altLang="en-US" sz="2800" dirty="0" smtClean="0"/>
              <a:t>、</a:t>
            </a:r>
            <a:r>
              <a:rPr lang="ja-JP" altLang="en-US" sz="2800" dirty="0" smtClean="0">
                <a:solidFill>
                  <a:srgbClr val="FF0000"/>
                </a:solidFill>
              </a:rPr>
              <a:t>言葉</a:t>
            </a:r>
            <a:r>
              <a:rPr kumimoji="1" lang="ja-JP" altLang="en-US" sz="2800" dirty="0" smtClean="0">
                <a:solidFill>
                  <a:srgbClr val="FF0000"/>
                </a:solidFill>
              </a:rPr>
              <a:t>の抑揚</a:t>
            </a:r>
            <a:r>
              <a:rPr kumimoji="1" lang="ja-JP" altLang="en-US" sz="2800" dirty="0" smtClean="0"/>
              <a:t>を</a:t>
            </a:r>
            <a:r>
              <a:rPr lang="ja-JP" altLang="en-US" sz="2800" dirty="0" smtClean="0"/>
              <a:t>生かす</a:t>
            </a:r>
            <a:r>
              <a:rPr kumimoji="1" lang="ja-JP" altLang="en-US" sz="2800" dirty="0" smtClean="0"/>
              <a:t>など、</a:t>
            </a:r>
            <a:r>
              <a:rPr lang="ja-JP" altLang="en-US" sz="2800" dirty="0" smtClean="0"/>
              <a:t>いろいろ工夫してみよう！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226894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歌</a:t>
            </a:r>
            <a:r>
              <a:rPr lang="ja-JP" altLang="en-US" dirty="0" smtClean="0"/>
              <a:t>づくりのポイント</a:t>
            </a:r>
            <a:r>
              <a:rPr kumimoji="1" lang="ja-JP" altLang="en-US" dirty="0" smtClean="0"/>
              <a:t>　</a:t>
            </a:r>
            <a:r>
              <a:rPr lang="ja-JP" altLang="en-US" dirty="0" smtClean="0"/>
              <a:t>⑤</a:t>
            </a:r>
            <a:r>
              <a:rPr kumimoji="1" lang="ja-JP" altLang="en-US" dirty="0" smtClean="0"/>
              <a:t>伴奏の和音とメロディーの関係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11</a:t>
            </a:fld>
            <a:endParaRPr lang="en-US" altLang="ja-JP" dirty="0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dirty="0" smtClean="0"/>
              <a:t>今回は伴奏を用意しています！</a:t>
            </a:r>
            <a:endParaRPr lang="en-US" altLang="ja-JP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776536" y="1997551"/>
            <a:ext cx="83529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ja-JP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伴奏に合ったメロディーを作りましょう。</a:t>
            </a:r>
            <a:endParaRPr lang="en-US" altLang="ja-JP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2" cstate="screen"/>
          <a:srcRect t="3383"/>
          <a:stretch/>
        </p:blipFill>
        <p:spPr bwMode="auto">
          <a:xfrm>
            <a:off x="920552" y="3212976"/>
            <a:ext cx="4104456" cy="1650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テキスト ボックス 10"/>
          <p:cNvSpPr txBox="1"/>
          <p:nvPr/>
        </p:nvSpPr>
        <p:spPr>
          <a:xfrm>
            <a:off x="1568624" y="4883390"/>
            <a:ext cx="553998" cy="1080120"/>
          </a:xfrm>
          <a:prstGeom prst="rect">
            <a:avLst/>
          </a:prstGeom>
          <a:noFill/>
        </p:spPr>
        <p:txBody>
          <a:bodyPr vert="eaVert" wrap="square" rtlCol="0" anchor="ctr" anchorCtr="0">
            <a:spAutoFit/>
          </a:bodyPr>
          <a:lstStyle/>
          <a:p>
            <a:pPr marL="342900" indent="-342900"/>
            <a:r>
              <a:rPr lang="ja-JP" altLang="en-US" sz="24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ソミド</a:t>
            </a:r>
            <a:endParaRPr kumimoji="1" lang="ja-JP" altLang="en-US" sz="24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2958842" y="4883390"/>
            <a:ext cx="553998" cy="1080120"/>
          </a:xfrm>
          <a:prstGeom prst="rect">
            <a:avLst/>
          </a:prstGeom>
          <a:noFill/>
        </p:spPr>
        <p:txBody>
          <a:bodyPr vert="eaVert" wrap="square" rtlCol="0" anchor="ctr" anchorCtr="0">
            <a:spAutoFit/>
          </a:bodyPr>
          <a:lstStyle/>
          <a:p>
            <a:pPr marL="342900" indent="-342900"/>
            <a:r>
              <a:rPr kumimoji="1" lang="ja-JP" altLang="en-US" sz="24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レシソ</a:t>
            </a:r>
          </a:p>
        </p:txBody>
      </p:sp>
      <p:sp>
        <p:nvSpPr>
          <p:cNvPr id="13" name="角丸四角形吹き出し 12"/>
          <p:cNvSpPr/>
          <p:nvPr/>
        </p:nvSpPr>
        <p:spPr bwMode="auto">
          <a:xfrm>
            <a:off x="5745088" y="2996952"/>
            <a:ext cx="3528392" cy="2016224"/>
          </a:xfrm>
          <a:prstGeom prst="wedgeRoundRectCallout">
            <a:avLst>
              <a:gd name="adj1" fmla="val -67232"/>
              <a:gd name="adj2" fmla="val 26084"/>
              <a:gd name="adj3" fmla="val 16667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400" b="1" dirty="0" smtClean="0">
                <a:latin typeface="メイリオ"/>
                <a:ea typeface="メイリオ"/>
                <a:cs typeface="メイリオ"/>
              </a:rPr>
              <a:t>伴奏の和音の構成音を</a:t>
            </a:r>
            <a:endParaRPr lang="en-US" altLang="ja-JP" sz="2400" b="1" dirty="0" smtClean="0">
              <a:latin typeface="メイリオ"/>
              <a:ea typeface="メイリオ"/>
              <a:cs typeface="メイリオ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400" b="1" dirty="0" smtClean="0">
                <a:latin typeface="メイリオ"/>
                <a:ea typeface="メイリオ"/>
                <a:cs typeface="メイリオ"/>
              </a:rPr>
              <a:t>メロディーに使えば</a:t>
            </a:r>
            <a:endParaRPr lang="en-US" altLang="ja-JP" sz="2400" b="1" dirty="0" smtClean="0">
              <a:latin typeface="メイリオ"/>
              <a:ea typeface="メイリオ"/>
              <a:cs typeface="メイリオ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400" b="1" dirty="0" smtClean="0">
                <a:latin typeface="メイリオ"/>
                <a:ea typeface="メイリオ"/>
                <a:cs typeface="メイリオ"/>
              </a:rPr>
              <a:t>間違いない！</a:t>
            </a:r>
            <a:endParaRPr lang="en-US" altLang="ja-JP" sz="2400" b="1" dirty="0" smtClean="0">
              <a:latin typeface="メイリオ"/>
              <a:ea typeface="メイリオ"/>
              <a:cs typeface="メイリオ"/>
            </a:endParaRPr>
          </a:p>
        </p:txBody>
      </p:sp>
    </p:spTree>
    <p:extLst>
      <p:ext uri="{BB962C8B-B14F-4D97-AF65-F5344CB8AC3E}">
        <p14:creationId xmlns:p14="http://schemas.microsoft.com/office/powerpoint/2010/main" val="3154113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歌づくりのポイント</a:t>
            </a:r>
            <a:r>
              <a:rPr lang="ja-JP" altLang="en-US" dirty="0"/>
              <a:t>　</a:t>
            </a:r>
            <a:r>
              <a:rPr lang="ja-JP" altLang="en-US" dirty="0" smtClean="0"/>
              <a:t>⑤伴奏</a:t>
            </a:r>
            <a:r>
              <a:rPr lang="ja-JP" altLang="en-US" dirty="0"/>
              <a:t>の和音とメロディーの関係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12</a:t>
            </a:fld>
            <a:endParaRPr lang="en-US" altLang="ja-JP" dirty="0"/>
          </a:p>
        </p:txBody>
      </p:sp>
      <p:pic>
        <p:nvPicPr>
          <p:cNvPr id="1026" name="Picture 2" descr="E:\SVN\SES_PROJECT\SP-055 授業案検証・商品化\商品化\創作\LPC-V004 島崎藤村「初恋」にメロディーをつけて歌にしよう\Process\掲示資料\raw data\bansho3_007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816"/>
          <a:stretch/>
        </p:blipFill>
        <p:spPr bwMode="auto">
          <a:xfrm>
            <a:off x="344488" y="1268760"/>
            <a:ext cx="9361040" cy="3319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テキスト ボックス 6"/>
          <p:cNvSpPr txBox="1"/>
          <p:nvPr/>
        </p:nvSpPr>
        <p:spPr>
          <a:xfrm>
            <a:off x="1712640" y="2287905"/>
            <a:ext cx="252028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342900" indent="-342900"/>
            <a:r>
              <a:rPr lang="ja-JP" altLang="en-US" sz="1800" b="1" dirty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レ</a:t>
            </a:r>
            <a:endParaRPr kumimoji="1" lang="ja-JP" altLang="en-US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2180692" y="2287905"/>
            <a:ext cx="252028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342900" indent="-342900"/>
            <a:r>
              <a:rPr lang="ja-JP" altLang="en-US" sz="1800" b="1" dirty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レ</a:t>
            </a:r>
            <a:endParaRPr kumimoji="1" lang="ja-JP" altLang="en-US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2504728" y="2287905"/>
            <a:ext cx="252028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342900" indent="-342900"/>
            <a:r>
              <a:rPr lang="ja-JP" altLang="en-US" sz="1800" b="1" dirty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ソ</a:t>
            </a:r>
            <a:endParaRPr kumimoji="1" lang="ja-JP" altLang="en-US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3224808" y="2287905"/>
            <a:ext cx="252028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342900" indent="-342900"/>
            <a:r>
              <a:rPr lang="ja-JP" altLang="en-US" sz="1800" b="1" dirty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ソ</a:t>
            </a:r>
            <a:endParaRPr kumimoji="1" lang="ja-JP" altLang="en-US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3692860" y="2287905"/>
            <a:ext cx="252028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342900" indent="-342900"/>
            <a:r>
              <a:rPr lang="ja-JP" altLang="en-US" sz="18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ラ</a:t>
            </a:r>
            <a:endParaRPr kumimoji="1" lang="ja-JP" altLang="en-US" sz="1800" b="1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4016896" y="2287905"/>
            <a:ext cx="252028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342900" indent="-342900"/>
            <a:r>
              <a:rPr lang="ja-JP" altLang="en-US" sz="1800" b="1" dirty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ソ</a:t>
            </a:r>
            <a:endParaRPr kumimoji="1" lang="ja-JP" altLang="en-US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4322344" y="2265002"/>
            <a:ext cx="360040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342900" indent="-342900"/>
            <a:r>
              <a:rPr lang="ja-JP" altLang="en-US" sz="18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ﾌｧ</a:t>
            </a:r>
            <a:endParaRPr kumimoji="1" lang="ja-JP" altLang="en-US" sz="1800" b="1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4700972" y="2287903"/>
            <a:ext cx="252028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342900" indent="-342900"/>
            <a:r>
              <a:rPr lang="ja-JP" altLang="en-US" sz="18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ミ</a:t>
            </a:r>
            <a:endParaRPr kumimoji="1" lang="ja-JP" altLang="en-US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4989004" y="2287903"/>
            <a:ext cx="252028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342900" indent="-342900"/>
            <a:r>
              <a:rPr lang="ja-JP" altLang="en-US" sz="1800" b="1" dirty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レ</a:t>
            </a:r>
            <a:endParaRPr kumimoji="1" lang="ja-JP" altLang="en-US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5709084" y="2287903"/>
            <a:ext cx="252028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342900" indent="-342900"/>
            <a:r>
              <a:rPr kumimoji="1" lang="ja-JP" altLang="en-US" sz="18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シ</a:t>
            </a: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6033120" y="2287903"/>
            <a:ext cx="252028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342900" indent="-342900"/>
            <a:r>
              <a:rPr lang="ja-JP" altLang="en-US" sz="1800" b="1" dirty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レ</a:t>
            </a:r>
            <a:endParaRPr kumimoji="1" lang="ja-JP" altLang="en-US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6357156" y="2287903"/>
            <a:ext cx="252028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342900" indent="-342900"/>
            <a:r>
              <a:rPr lang="ja-JP" altLang="en-US" sz="18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ソ</a:t>
            </a:r>
            <a:endParaRPr kumimoji="1" lang="ja-JP" altLang="en-US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6645188" y="2287902"/>
            <a:ext cx="252028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342900" indent="-342900"/>
            <a:r>
              <a:rPr lang="ja-JP" altLang="en-US" sz="18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ラ</a:t>
            </a:r>
            <a:endParaRPr kumimoji="1" lang="ja-JP" altLang="en-US" sz="1800" b="1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6933220" y="2287902"/>
            <a:ext cx="252028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342900" indent="-342900"/>
            <a:r>
              <a:rPr lang="ja-JP" altLang="en-US" sz="18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シ</a:t>
            </a:r>
            <a:endParaRPr kumimoji="1" lang="ja-JP" altLang="en-US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7365268" y="2287902"/>
            <a:ext cx="252028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342900" indent="-342900"/>
            <a:r>
              <a:rPr lang="ja-JP" altLang="en-US" sz="1800" b="1" dirty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レ</a:t>
            </a:r>
            <a:endParaRPr kumimoji="1" lang="ja-JP" altLang="en-US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7977336" y="2287902"/>
            <a:ext cx="252028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342900" indent="-342900"/>
            <a:r>
              <a:rPr lang="ja-JP" altLang="en-US" sz="18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ラ</a:t>
            </a:r>
            <a:endParaRPr kumimoji="1" lang="ja-JP" altLang="en-US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1890880" y="4185631"/>
            <a:ext cx="252028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342900" indent="-342900"/>
            <a:r>
              <a:rPr lang="ja-JP" altLang="en-US" sz="18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ソ</a:t>
            </a:r>
            <a:endParaRPr kumimoji="1" lang="ja-JP" altLang="en-US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1890880" y="3897599"/>
            <a:ext cx="252028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342900" indent="-342900"/>
            <a:r>
              <a:rPr lang="ja-JP" altLang="en-US" sz="18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シ</a:t>
            </a:r>
            <a:endParaRPr kumimoji="1" lang="ja-JP" altLang="en-US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1892660" y="3598534"/>
            <a:ext cx="252028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342900" indent="-342900"/>
            <a:r>
              <a:rPr kumimoji="1" lang="ja-JP" altLang="en-US" sz="18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レ</a:t>
            </a: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3873333" y="4157067"/>
            <a:ext cx="252028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342900" indent="-342900"/>
            <a:r>
              <a:rPr lang="ja-JP" altLang="en-US" sz="1800" b="1" dirty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ソ</a:t>
            </a:r>
            <a:endParaRPr kumimoji="1" lang="ja-JP" altLang="en-US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3872880" y="3897599"/>
            <a:ext cx="252028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342900" indent="-342900"/>
            <a:r>
              <a:rPr lang="ja-JP" altLang="en-US" sz="1800" b="1" dirty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ド</a:t>
            </a:r>
            <a:endParaRPr kumimoji="1" lang="ja-JP" altLang="en-US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3874075" y="3644434"/>
            <a:ext cx="252028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342900" indent="-342900"/>
            <a:r>
              <a:rPr kumimoji="1" lang="ja-JP" altLang="en-US" sz="18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ミ</a:t>
            </a:r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5203248" y="4157067"/>
            <a:ext cx="252028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342900" indent="-342900"/>
            <a:r>
              <a:rPr lang="ja-JP" altLang="en-US" sz="1800" b="1" dirty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ソ</a:t>
            </a:r>
            <a:endParaRPr kumimoji="1" lang="ja-JP" altLang="en-US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5203248" y="3869035"/>
            <a:ext cx="252028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342900" indent="-342900"/>
            <a:r>
              <a:rPr lang="ja-JP" altLang="en-US" sz="18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シ</a:t>
            </a:r>
            <a:endParaRPr kumimoji="1" lang="ja-JP" altLang="en-US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5205028" y="3569970"/>
            <a:ext cx="252028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342900" indent="-342900"/>
            <a:r>
              <a:rPr lang="ja-JP" altLang="en-US" sz="1800" b="1" dirty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レ</a:t>
            </a:r>
            <a:endParaRPr kumimoji="1" lang="ja-JP" altLang="en-US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5923328" y="4146034"/>
            <a:ext cx="252028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342900" indent="-342900"/>
            <a:r>
              <a:rPr lang="ja-JP" altLang="en-US" sz="1800" b="1" dirty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ソ</a:t>
            </a:r>
            <a:endParaRPr kumimoji="1" lang="ja-JP" altLang="en-US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5923328" y="3871294"/>
            <a:ext cx="252028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342900" indent="-342900"/>
            <a:r>
              <a:rPr lang="ja-JP" altLang="en-US" sz="18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シ</a:t>
            </a:r>
            <a:endParaRPr kumimoji="1" lang="ja-JP" altLang="en-US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5925108" y="3569970"/>
            <a:ext cx="252028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342900" indent="-342900"/>
            <a:r>
              <a:rPr lang="ja-JP" altLang="en-US" sz="1800" b="1" dirty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レ</a:t>
            </a:r>
            <a:endParaRPr kumimoji="1" lang="ja-JP" altLang="en-US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8227584" y="4111553"/>
            <a:ext cx="541840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342900" indent="-342900"/>
            <a:r>
              <a:rPr lang="ja-JP" altLang="en-US" sz="18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ﾌｧ</a:t>
            </a:r>
            <a:r>
              <a:rPr lang="en-US" altLang="ja-JP" sz="18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#</a:t>
            </a:r>
            <a:endParaRPr kumimoji="1" lang="ja-JP" altLang="en-US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39" name="テキスト ボックス 38"/>
          <p:cNvSpPr txBox="1"/>
          <p:nvPr/>
        </p:nvSpPr>
        <p:spPr>
          <a:xfrm>
            <a:off x="8227584" y="3871294"/>
            <a:ext cx="252028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342900" indent="-342900"/>
            <a:r>
              <a:rPr lang="ja-JP" altLang="en-US" sz="1800" b="1" dirty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ラ</a:t>
            </a:r>
            <a:endParaRPr kumimoji="1" lang="ja-JP" altLang="en-US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40" name="テキスト ボックス 39"/>
          <p:cNvSpPr txBox="1"/>
          <p:nvPr/>
        </p:nvSpPr>
        <p:spPr>
          <a:xfrm>
            <a:off x="8229364" y="3569970"/>
            <a:ext cx="252028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342900" indent="-342900"/>
            <a:r>
              <a:rPr lang="ja-JP" altLang="en-US" sz="1800" b="1" dirty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レ</a:t>
            </a:r>
            <a:endParaRPr kumimoji="1" lang="ja-JP" altLang="en-US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6" name="角丸四角形 5"/>
          <p:cNvSpPr/>
          <p:nvPr/>
        </p:nvSpPr>
        <p:spPr bwMode="auto">
          <a:xfrm>
            <a:off x="1510693" y="4942938"/>
            <a:ext cx="6912768" cy="1222366"/>
          </a:xfrm>
          <a:prstGeom prst="roundRect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2400" b="1" i="0" u="none" strike="noStrike" cap="none" normalizeH="0" baseline="0" dirty="0" smtClean="0">
                <a:ln>
                  <a:noFill/>
                </a:ln>
                <a:effectLst/>
                <a:latin typeface="メイリオ"/>
                <a:ea typeface="メイリオ"/>
                <a:cs typeface="メイリオ"/>
              </a:rPr>
              <a:t>伴奏の和音の構成音をメロディーに使えば</a:t>
            </a:r>
            <a:endParaRPr kumimoji="1" lang="en-US" altLang="ja-JP" sz="2400" b="1" i="0" u="none" strike="noStrike" cap="none" normalizeH="0" baseline="0" dirty="0" smtClean="0">
              <a:ln>
                <a:noFill/>
              </a:ln>
              <a:effectLst/>
              <a:latin typeface="メイリオ"/>
              <a:ea typeface="メイリオ"/>
              <a:cs typeface="メイリオ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2400" b="1" i="0" u="none" strike="noStrike" cap="none" normalizeH="0" baseline="0" dirty="0" smtClean="0">
                <a:ln>
                  <a:noFill/>
                </a:ln>
                <a:effectLst/>
                <a:latin typeface="メイリオ"/>
                <a:ea typeface="メイリオ"/>
                <a:cs typeface="メイリオ"/>
              </a:rPr>
              <a:t>ほぼ間違いない！</a:t>
            </a:r>
          </a:p>
        </p:txBody>
      </p:sp>
      <p:sp>
        <p:nvSpPr>
          <p:cNvPr id="41" name="テキスト ボックス 40"/>
          <p:cNvSpPr txBox="1"/>
          <p:nvPr/>
        </p:nvSpPr>
        <p:spPr>
          <a:xfrm>
            <a:off x="4520952" y="2204864"/>
            <a:ext cx="216024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342900" indent="-342900"/>
            <a:r>
              <a:rPr lang="en-US" altLang="ja-JP" sz="18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#</a:t>
            </a:r>
            <a:endParaRPr kumimoji="1" lang="ja-JP" altLang="en-US" sz="1800" b="1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48056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6" grpId="0"/>
      <p:bldP spid="27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6" grpId="0" animBg="1"/>
      <p:bldP spid="4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472" y="1124744"/>
            <a:ext cx="9565690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ボーカロイド教育版での伴奏の音の表示方法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13</a:t>
            </a:fld>
            <a:endParaRPr lang="en-US" altLang="ja-JP" dirty="0"/>
          </a:p>
        </p:txBody>
      </p:sp>
      <p:sp>
        <p:nvSpPr>
          <p:cNvPr id="6" name="角丸四角形 5"/>
          <p:cNvSpPr/>
          <p:nvPr/>
        </p:nvSpPr>
        <p:spPr bwMode="auto">
          <a:xfrm>
            <a:off x="5673080" y="1340768"/>
            <a:ext cx="360040" cy="360040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7" name="円/楕円 6"/>
          <p:cNvSpPr/>
          <p:nvPr/>
        </p:nvSpPr>
        <p:spPr bwMode="auto">
          <a:xfrm>
            <a:off x="4953000" y="1916832"/>
            <a:ext cx="288032" cy="288032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</p:spTree>
    <p:extLst>
      <p:ext uri="{BB962C8B-B14F-4D97-AF65-F5344CB8AC3E}">
        <p14:creationId xmlns:p14="http://schemas.microsoft.com/office/powerpoint/2010/main" val="936453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472" y="1196752"/>
            <a:ext cx="9565688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>
          <a:xfrm>
            <a:off x="7401272" y="6525344"/>
            <a:ext cx="2311400" cy="288032"/>
          </a:xfrm>
        </p:spPr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14</a:t>
            </a:fld>
            <a:endParaRPr lang="en-US" altLang="ja-JP" dirty="0"/>
          </a:p>
        </p:txBody>
      </p:sp>
      <p:sp>
        <p:nvSpPr>
          <p:cNvPr id="9" name="円/楕円 8"/>
          <p:cNvSpPr/>
          <p:nvPr/>
        </p:nvSpPr>
        <p:spPr bwMode="auto">
          <a:xfrm>
            <a:off x="7113240" y="1988840"/>
            <a:ext cx="288032" cy="288032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0" name="角丸四角形 9"/>
          <p:cNvSpPr/>
          <p:nvPr/>
        </p:nvSpPr>
        <p:spPr bwMode="auto">
          <a:xfrm>
            <a:off x="2216696" y="3356992"/>
            <a:ext cx="720080" cy="2376264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1" name="角丸四角形 10"/>
          <p:cNvSpPr/>
          <p:nvPr/>
        </p:nvSpPr>
        <p:spPr bwMode="auto">
          <a:xfrm>
            <a:off x="5069720" y="3487360"/>
            <a:ext cx="2088232" cy="288032"/>
          </a:xfrm>
          <a:prstGeom prst="roundRect">
            <a:avLst>
              <a:gd name="adj" fmla="val 2942"/>
            </a:avLst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メイリオ"/>
                <a:ea typeface="メイリオ"/>
                <a:cs typeface="メイリオ"/>
              </a:rPr>
              <a:t>ソ</a:t>
            </a:r>
          </a:p>
        </p:txBody>
      </p:sp>
      <p:sp>
        <p:nvSpPr>
          <p:cNvPr id="12" name="角丸四角形 11"/>
          <p:cNvSpPr/>
          <p:nvPr/>
        </p:nvSpPr>
        <p:spPr bwMode="auto">
          <a:xfrm>
            <a:off x="5069720" y="4279448"/>
            <a:ext cx="2088232" cy="288032"/>
          </a:xfrm>
          <a:prstGeom prst="roundRect">
            <a:avLst>
              <a:gd name="adj" fmla="val 2942"/>
            </a:avLst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メイリオ"/>
                <a:ea typeface="メイリオ"/>
                <a:cs typeface="メイリオ"/>
              </a:rPr>
              <a:t>ミ</a:t>
            </a:r>
          </a:p>
        </p:txBody>
      </p:sp>
      <p:sp>
        <p:nvSpPr>
          <p:cNvPr id="13" name="角丸四角形 12"/>
          <p:cNvSpPr/>
          <p:nvPr/>
        </p:nvSpPr>
        <p:spPr bwMode="auto">
          <a:xfrm>
            <a:off x="5069720" y="5400512"/>
            <a:ext cx="2088232" cy="288032"/>
          </a:xfrm>
          <a:prstGeom prst="roundRect">
            <a:avLst>
              <a:gd name="adj" fmla="val 2942"/>
            </a:avLst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メイリオ"/>
                <a:ea typeface="メイリオ"/>
                <a:cs typeface="メイリオ"/>
              </a:rPr>
              <a:t>ド</a:t>
            </a:r>
          </a:p>
        </p:txBody>
      </p:sp>
      <p:sp>
        <p:nvSpPr>
          <p:cNvPr id="14" name="タイトル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ボーカロイド教育版での伴奏の音の表示方法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36453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472" y="1196752"/>
            <a:ext cx="9561512" cy="4952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ボーカロイド教育版での伴奏の音の表示方法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15</a:t>
            </a:fld>
            <a:endParaRPr lang="en-US" altLang="ja-JP" dirty="0"/>
          </a:p>
        </p:txBody>
      </p:sp>
      <p:sp>
        <p:nvSpPr>
          <p:cNvPr id="12" name="角丸四角形 11"/>
          <p:cNvSpPr/>
          <p:nvPr/>
        </p:nvSpPr>
        <p:spPr bwMode="auto">
          <a:xfrm>
            <a:off x="2216696" y="2852936"/>
            <a:ext cx="720080" cy="2880320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7" name="角丸四角形 6"/>
          <p:cNvSpPr/>
          <p:nvPr/>
        </p:nvSpPr>
        <p:spPr bwMode="auto">
          <a:xfrm>
            <a:off x="7154184" y="2924944"/>
            <a:ext cx="2088232" cy="288032"/>
          </a:xfrm>
          <a:prstGeom prst="roundRect">
            <a:avLst>
              <a:gd name="adj" fmla="val 2942"/>
            </a:avLst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800" b="1" dirty="0" smtClean="0">
                <a:solidFill>
                  <a:srgbClr val="FF0000"/>
                </a:solidFill>
                <a:latin typeface="メイリオ"/>
                <a:ea typeface="メイリオ"/>
                <a:cs typeface="メイリオ"/>
              </a:rPr>
              <a:t>ラ</a:t>
            </a: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8" name="角丸四角形 7"/>
          <p:cNvSpPr/>
          <p:nvPr/>
        </p:nvSpPr>
        <p:spPr bwMode="auto">
          <a:xfrm>
            <a:off x="7154184" y="4293096"/>
            <a:ext cx="2088232" cy="288032"/>
          </a:xfrm>
          <a:prstGeom prst="roundRect">
            <a:avLst>
              <a:gd name="adj" fmla="val 2942"/>
            </a:avLst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800" b="1" dirty="0" smtClean="0">
                <a:solidFill>
                  <a:srgbClr val="FF0000"/>
                </a:solidFill>
                <a:latin typeface="メイリオ"/>
                <a:ea typeface="メイリオ"/>
                <a:cs typeface="メイリオ"/>
              </a:rPr>
              <a:t>ミ</a:t>
            </a: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9" name="角丸四角形 8"/>
          <p:cNvSpPr/>
          <p:nvPr/>
        </p:nvSpPr>
        <p:spPr bwMode="auto">
          <a:xfrm>
            <a:off x="7154184" y="5414160"/>
            <a:ext cx="2088232" cy="288032"/>
          </a:xfrm>
          <a:prstGeom prst="roundRect">
            <a:avLst>
              <a:gd name="adj" fmla="val 2942"/>
            </a:avLst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メイリオ"/>
                <a:ea typeface="メイリオ"/>
                <a:cs typeface="メイリオ"/>
              </a:rPr>
              <a:t>ド</a:t>
            </a:r>
          </a:p>
        </p:txBody>
      </p:sp>
    </p:spTree>
    <p:extLst>
      <p:ext uri="{BB962C8B-B14F-4D97-AF65-F5344CB8AC3E}">
        <p14:creationId xmlns:p14="http://schemas.microsoft.com/office/powerpoint/2010/main" val="936453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ja-JP" altLang="en-US" dirty="0" smtClean="0"/>
              <a:t>メロディーをつくってみよう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67237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メロディーをつくってみよう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17</a:t>
            </a:fld>
            <a:endParaRPr lang="en-US" altLang="ja-JP" dirty="0"/>
          </a:p>
        </p:txBody>
      </p:sp>
      <p:sp>
        <p:nvSpPr>
          <p:cNvPr id="7" name="角丸四角形 6"/>
          <p:cNvSpPr/>
          <p:nvPr/>
        </p:nvSpPr>
        <p:spPr bwMode="auto">
          <a:xfrm>
            <a:off x="776536" y="1268760"/>
            <a:ext cx="8352928" cy="5040560"/>
          </a:xfrm>
          <a:prstGeom prst="roundRect">
            <a:avLst/>
          </a:prstGeom>
          <a:solidFill>
            <a:schemeClr val="bg1"/>
          </a:solidFill>
          <a:ln w="76200" cap="flat" cmpd="sng" algn="ctr">
            <a:solidFill>
              <a:srgbClr val="6EC5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8" name="コンテンツ プレースホルダ 2"/>
          <p:cNvSpPr txBox="1">
            <a:spLocks/>
          </p:cNvSpPr>
          <p:nvPr/>
        </p:nvSpPr>
        <p:spPr bwMode="auto">
          <a:xfrm>
            <a:off x="1208584" y="1628800"/>
            <a:ext cx="7704856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>
            <a:lvl1pPr marL="177760" indent="-284335" algn="l" rtl="0" eaLnBrk="1" fontAlgn="base" hangingPunct="1">
              <a:spcBef>
                <a:spcPct val="20000"/>
              </a:spcBef>
              <a:spcAft>
                <a:spcPct val="0"/>
              </a:spcAft>
              <a:buFont typeface="Wingdings" charset="2"/>
              <a:buChar char="n"/>
              <a:defRPr kumimoji="1" sz="2400" b="1" baseline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1pPr>
            <a:lvl2pPr marL="615460" indent="-2231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/>
              <a:buChar char="•"/>
              <a:defRPr kumimoji="1" sz="24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2pPr>
            <a:lvl3pPr marL="881798" indent="-20515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20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3pPr>
            <a:lvl4pPr marL="1180532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8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4pPr>
            <a:lvl5pPr marL="1446871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8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5pPr>
            <a:lvl6pPr marL="2514028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6pPr>
            <a:lvl7pPr marL="2971124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7pPr>
            <a:lvl8pPr marL="3428220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8pPr>
            <a:lvl9pPr marL="3885316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9pPr>
          </a:lstStyle>
          <a:p>
            <a:pPr marL="457200" indent="-457200">
              <a:buFont typeface="+mj-ea"/>
              <a:buAutoNum type="circleNumDbPlain"/>
            </a:pPr>
            <a:r>
              <a:rPr lang="ja-JP" altLang="en-US" kern="0" dirty="0" smtClean="0"/>
              <a:t>チームでどんな歌にしたいか話し合う。</a:t>
            </a:r>
            <a:endParaRPr lang="en-US" altLang="ja-JP" kern="0" dirty="0" smtClean="0"/>
          </a:p>
          <a:p>
            <a:pPr marL="1161238" lvl="2" indent="-457200">
              <a:buNone/>
            </a:pPr>
            <a:r>
              <a:rPr lang="ja-JP" altLang="en-US" kern="0" dirty="0" smtClean="0"/>
              <a:t>→</a:t>
            </a:r>
            <a:r>
              <a:rPr lang="en-US" altLang="ja-JP" kern="0" dirty="0" smtClean="0"/>
              <a:t>1</a:t>
            </a:r>
            <a:r>
              <a:rPr lang="ja-JP" altLang="en-US" kern="0" dirty="0" smtClean="0"/>
              <a:t>曲につなげることを考えて、</a:t>
            </a:r>
            <a:endParaRPr lang="en-US" altLang="ja-JP" kern="0" dirty="0" smtClean="0"/>
          </a:p>
          <a:p>
            <a:pPr marL="1161238" lvl="2" indent="-457200">
              <a:buNone/>
            </a:pPr>
            <a:r>
              <a:rPr lang="ja-JP" altLang="en-US" kern="0" dirty="0" smtClean="0"/>
              <a:t>　リズムやメロディーについて大まかな方針を決める。</a:t>
            </a:r>
            <a:endParaRPr lang="en-US" altLang="ja-JP" kern="0" dirty="0" smtClean="0"/>
          </a:p>
          <a:p>
            <a:pPr marL="1161238" lvl="2" indent="-457200">
              <a:lnSpc>
                <a:spcPct val="150000"/>
              </a:lnSpc>
              <a:buNone/>
            </a:pPr>
            <a:r>
              <a:rPr lang="ja-JP" altLang="en-US" kern="0" dirty="0" smtClean="0"/>
              <a:t>　　　　　　　</a:t>
            </a:r>
            <a:r>
              <a:rPr lang="ja-JP" altLang="en-US" kern="0" dirty="0" smtClean="0">
                <a:solidFill>
                  <a:srgbClr val="FF0000"/>
                </a:solidFill>
              </a:rPr>
              <a:t>↓ 各グループに分かれる</a:t>
            </a:r>
            <a:endParaRPr lang="en-US" altLang="ja-JP" kern="0" dirty="0" smtClean="0">
              <a:solidFill>
                <a:srgbClr val="FF0000"/>
              </a:solidFill>
            </a:endParaRPr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ja-JP" altLang="en-US" kern="0" dirty="0" smtClean="0"/>
              <a:t>リズム記入表で作ったリズムを入力する。</a:t>
            </a:r>
            <a:endParaRPr lang="en-US" altLang="ja-JP" kern="0" dirty="0" smtClean="0"/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ja-JP" altLang="en-US" kern="0" dirty="0" smtClean="0"/>
              <a:t>音を感覚的に画面上に置く。</a:t>
            </a:r>
            <a:endParaRPr lang="en-US" altLang="ja-JP" kern="0" dirty="0" smtClean="0"/>
          </a:p>
          <a:p>
            <a:pPr marL="1161238" lvl="2" indent="-457200">
              <a:buNone/>
            </a:pPr>
            <a:r>
              <a:rPr lang="ja-JP" altLang="en-US" kern="0" dirty="0" smtClean="0"/>
              <a:t>→音階を上げる、下げる、ジグザグ、山なり、言葉の抑揚</a:t>
            </a:r>
            <a:endParaRPr lang="en-US" altLang="ja-JP" kern="0" dirty="0" smtClean="0"/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ja-JP" altLang="en-US" kern="0" dirty="0" smtClean="0"/>
              <a:t>再生して聴いてみる。→おかしな所をチェック</a:t>
            </a:r>
            <a:endParaRPr lang="en-US" altLang="ja-JP" kern="0" dirty="0" smtClean="0"/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ja-JP" altLang="en-US" kern="0" dirty="0" smtClean="0"/>
              <a:t>違和感があった音を伴奏の音に合わせる。</a:t>
            </a:r>
            <a:endParaRPr lang="en-US" altLang="ja-JP" kern="0" dirty="0" smtClean="0"/>
          </a:p>
        </p:txBody>
      </p:sp>
      <p:sp>
        <p:nvSpPr>
          <p:cNvPr id="9" name="角丸四角形 8"/>
          <p:cNvSpPr/>
          <p:nvPr/>
        </p:nvSpPr>
        <p:spPr bwMode="auto">
          <a:xfrm>
            <a:off x="2828764" y="1052736"/>
            <a:ext cx="4212468" cy="504056"/>
          </a:xfrm>
          <a:prstGeom prst="roundRect">
            <a:avLst/>
          </a:prstGeom>
          <a:solidFill>
            <a:srgbClr val="6EC5CC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0" name="テキスト プレースホルダー 16"/>
          <p:cNvSpPr txBox="1">
            <a:spLocks/>
          </p:cNvSpPr>
          <p:nvPr/>
        </p:nvSpPr>
        <p:spPr>
          <a:xfrm>
            <a:off x="3134798" y="1124744"/>
            <a:ext cx="3600400" cy="358775"/>
          </a:xfrm>
          <a:prstGeom prst="rect">
            <a:avLst/>
          </a:prstGeom>
        </p:spPr>
        <p:txBody>
          <a:bodyPr/>
          <a:lstStyle>
            <a:lvl1pPr marL="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Wingdings" charset="2"/>
              <a:buNone/>
              <a:defRPr kumimoji="1" sz="2400" b="1" baseline="0">
                <a:solidFill>
                  <a:schemeClr val="bg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1pPr>
            <a:lvl2pPr marL="615460" indent="-2231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/>
              <a:buChar char="•"/>
              <a:defRPr kumimoji="1" sz="24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2pPr>
            <a:lvl3pPr marL="881798" indent="-20515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20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3pPr>
            <a:lvl4pPr marL="1180532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8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4pPr>
            <a:lvl5pPr marL="1446871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6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5pPr>
            <a:lvl6pPr marL="2514028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6pPr>
            <a:lvl7pPr marL="2971124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7pPr>
            <a:lvl8pPr marL="3428220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8pPr>
            <a:lvl9pPr marL="3885316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9pPr>
          </a:lstStyle>
          <a:p>
            <a:r>
              <a:rPr lang="ja-JP" altLang="en-US" kern="0" dirty="0" smtClean="0"/>
              <a:t>メロディーづくりの手順</a:t>
            </a:r>
            <a:endParaRPr lang="ja-JP" altLang="en-US" kern="0" dirty="0"/>
          </a:p>
        </p:txBody>
      </p:sp>
    </p:spTree>
    <p:extLst>
      <p:ext uri="{BB962C8B-B14F-4D97-AF65-F5344CB8AC3E}">
        <p14:creationId xmlns:p14="http://schemas.microsoft.com/office/powerpoint/2010/main" val="94874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今日</a:t>
            </a:r>
            <a:r>
              <a:rPr lang="ja-JP" altLang="en-US" dirty="0" smtClean="0"/>
              <a:t>のめあ</a:t>
            </a:r>
            <a:r>
              <a:rPr lang="ja-JP" altLang="en-US" dirty="0"/>
              <a:t>て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1</a:t>
            </a:fld>
            <a:endParaRPr lang="en-US" altLang="ja-JP" dirty="0"/>
          </a:p>
        </p:txBody>
      </p:sp>
      <p:sp>
        <p:nvSpPr>
          <p:cNvPr id="8" name="テキスト プレースホルダー 7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ja-JP" altLang="en-US" sz="3200" dirty="0" smtClean="0"/>
              <a:t>「初恋」の詩に合った</a:t>
            </a:r>
            <a:endParaRPr lang="en-US" altLang="ja-JP" sz="3200" dirty="0" smtClean="0"/>
          </a:p>
          <a:p>
            <a:r>
              <a:rPr lang="ja-JP" altLang="en-US" sz="3200" dirty="0" smtClean="0"/>
              <a:t>メロディーをつくってみよう！</a:t>
            </a:r>
            <a:endParaRPr lang="en-US" altLang="ja-JP" sz="3200" dirty="0" smtClean="0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ja-JP" altLang="en-US" dirty="0" smtClean="0"/>
              <a:t>授業の進め方</a:t>
            </a:r>
            <a:endParaRPr kumimoji="1" lang="ja-JP" altLang="en-US" dirty="0"/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1496616" y="3861048"/>
            <a:ext cx="7056784" cy="2159869"/>
          </a:xfrm>
        </p:spPr>
        <p:txBody>
          <a:bodyPr/>
          <a:lstStyle/>
          <a:p>
            <a:r>
              <a:rPr kumimoji="1" lang="ja-JP" altLang="en-US" dirty="0" smtClean="0"/>
              <a:t>歌</a:t>
            </a:r>
            <a:r>
              <a:rPr lang="ja-JP" altLang="en-US" dirty="0" smtClean="0"/>
              <a:t>づくりのポイント</a:t>
            </a:r>
            <a:r>
              <a:rPr kumimoji="1" lang="ja-JP" altLang="en-US" dirty="0" smtClean="0"/>
              <a:t>を学習します</a:t>
            </a:r>
            <a:endParaRPr lang="en-US" altLang="ja-JP" sz="2000" dirty="0" smtClean="0"/>
          </a:p>
          <a:p>
            <a:pPr marL="392310" lvl="1" indent="0">
              <a:buNone/>
            </a:pPr>
            <a:r>
              <a:rPr lang="ja-JP" altLang="en-US" sz="2000" dirty="0" smtClean="0"/>
              <a:t>③曲の構成について</a:t>
            </a:r>
            <a:endParaRPr lang="en-US" altLang="ja-JP" sz="2000" dirty="0" smtClean="0"/>
          </a:p>
          <a:p>
            <a:pPr marL="392310" lvl="1" indent="0">
              <a:buNone/>
            </a:pPr>
            <a:r>
              <a:rPr lang="ja-JP" altLang="en-US" sz="2000" dirty="0" smtClean="0"/>
              <a:t>④</a:t>
            </a:r>
            <a:r>
              <a:rPr kumimoji="1" lang="ja-JP" altLang="en-US" sz="2000" dirty="0" smtClean="0"/>
              <a:t>音の並び</a:t>
            </a:r>
            <a:endParaRPr kumimoji="1" lang="en-US" altLang="ja-JP" sz="2000" dirty="0" smtClean="0"/>
          </a:p>
          <a:p>
            <a:pPr marL="392310" lvl="1" indent="0">
              <a:buNone/>
            </a:pPr>
            <a:r>
              <a:rPr lang="ja-JP" altLang="en-US" sz="2000" dirty="0" smtClean="0"/>
              <a:t>⑤伴奏の和音とメロディーの関係</a:t>
            </a:r>
            <a:endParaRPr lang="en-US" altLang="ja-JP" sz="2000" dirty="0"/>
          </a:p>
          <a:p>
            <a:pPr lvl="1"/>
            <a:endParaRPr lang="en-US" altLang="ja-JP" sz="1050" dirty="0" smtClean="0"/>
          </a:p>
          <a:p>
            <a:r>
              <a:rPr kumimoji="1" lang="ja-JP" altLang="en-US" dirty="0" smtClean="0"/>
              <a:t>「初恋」の詩に合ったメロディーをつく</a:t>
            </a:r>
            <a:r>
              <a:rPr lang="ja-JP" altLang="en-US" dirty="0" smtClean="0"/>
              <a:t>ります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69491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shimada\Desktop\2_p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4608" y="1340768"/>
            <a:ext cx="6912767" cy="4937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歌のリズムを</a:t>
            </a:r>
            <a:r>
              <a:rPr lang="ja-JP" altLang="en-US" smtClean="0"/>
              <a:t>つくってみよう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2</a:t>
            </a:fld>
            <a:endParaRPr lang="en-US" altLang="ja-JP" dirty="0"/>
          </a:p>
        </p:txBody>
      </p:sp>
      <p:sp>
        <p:nvSpPr>
          <p:cNvPr id="8" name="コンテンツ プレースホルダー 4"/>
          <p:cNvSpPr txBox="1">
            <a:spLocks/>
          </p:cNvSpPr>
          <p:nvPr/>
        </p:nvSpPr>
        <p:spPr bwMode="auto">
          <a:xfrm>
            <a:off x="488504" y="1052736"/>
            <a:ext cx="4320480" cy="57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>
            <a:lvl1pPr marL="177760" indent="-284335" algn="l" rtl="0" eaLnBrk="1" fontAlgn="base" hangingPunct="1">
              <a:spcBef>
                <a:spcPct val="20000"/>
              </a:spcBef>
              <a:spcAft>
                <a:spcPct val="0"/>
              </a:spcAft>
              <a:buFont typeface="Wingdings" charset="2"/>
              <a:buChar char="n"/>
              <a:defRPr kumimoji="1" sz="2400" b="1" baseline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1pPr>
            <a:lvl2pPr marL="615460" indent="-2231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/>
              <a:buChar char="•"/>
              <a:defRPr kumimoji="1" sz="24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2pPr>
            <a:lvl3pPr marL="881798" indent="-20515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20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3pPr>
            <a:lvl4pPr marL="1180532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8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4pPr>
            <a:lvl5pPr marL="1446871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6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5pPr>
            <a:lvl6pPr marL="2514028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6pPr>
            <a:lvl7pPr marL="2971124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7pPr>
            <a:lvl8pPr marL="3428220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8pPr>
            <a:lvl9pPr marL="3885316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9pPr>
          </a:lstStyle>
          <a:p>
            <a:pPr marL="0" indent="0">
              <a:buFont typeface="Wingdings" charset="2"/>
              <a:buNone/>
            </a:pPr>
            <a:r>
              <a:rPr lang="ja-JP" altLang="en-US" kern="0" dirty="0" smtClean="0"/>
              <a:t>★リズムをつくるヒント</a:t>
            </a:r>
            <a:endParaRPr lang="ja-JP" altLang="en-US" kern="0" dirty="0"/>
          </a:p>
        </p:txBody>
      </p:sp>
      <p:sp>
        <p:nvSpPr>
          <p:cNvPr id="11" name="円形吹き出し 10"/>
          <p:cNvSpPr/>
          <p:nvPr/>
        </p:nvSpPr>
        <p:spPr bwMode="auto">
          <a:xfrm>
            <a:off x="344488" y="1484784"/>
            <a:ext cx="4536504" cy="720080"/>
          </a:xfrm>
          <a:prstGeom prst="wedgeEllipseCallout">
            <a:avLst>
              <a:gd name="adj1" fmla="val 27033"/>
              <a:gd name="adj2" fmla="val 97879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これを基本にして</a:t>
            </a:r>
            <a:r>
              <a:rPr lang="ja-JP" altLang="en-US" sz="1800" b="1" dirty="0" smtClean="0">
                <a:latin typeface="メイリオ"/>
                <a:ea typeface="メイリオ"/>
                <a:cs typeface="メイリオ"/>
              </a:rPr>
              <a:t>アレンジしよう！</a:t>
            </a: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</p:spTree>
    <p:extLst>
      <p:ext uri="{BB962C8B-B14F-4D97-AF65-F5344CB8AC3E}">
        <p14:creationId xmlns:p14="http://schemas.microsoft.com/office/powerpoint/2010/main" val="1098057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>
          <a:xfrm>
            <a:off x="19726" y="2636912"/>
            <a:ext cx="9901826" cy="1270415"/>
          </a:xfrm>
        </p:spPr>
        <p:txBody>
          <a:bodyPr/>
          <a:lstStyle/>
          <a:p>
            <a:r>
              <a:rPr kumimoji="1" lang="ja-JP" altLang="en-US" dirty="0" smtClean="0"/>
              <a:t>歌づくりのポイント</a:t>
            </a:r>
            <a:endParaRPr kumimoji="1" lang="ja-JP" altLang="en-US" dirty="0"/>
          </a:p>
        </p:txBody>
      </p:sp>
      <p:sp>
        <p:nvSpPr>
          <p:cNvPr id="2" name="サブタイトル 1"/>
          <p:cNvSpPr>
            <a:spLocks noGrp="1"/>
          </p:cNvSpPr>
          <p:nvPr>
            <p:ph type="subTitle" idx="1"/>
          </p:nvPr>
        </p:nvSpPr>
        <p:spPr>
          <a:xfrm>
            <a:off x="3008784" y="4221088"/>
            <a:ext cx="3816424" cy="1758402"/>
          </a:xfrm>
        </p:spPr>
        <p:txBody>
          <a:bodyPr/>
          <a:lstStyle/>
          <a:p>
            <a:pPr marL="342900" indent="-342900" algn="l">
              <a:buFont typeface="+mj-ea"/>
              <a:buAutoNum type="circleNumDbPlain" startAt="3"/>
            </a:pPr>
            <a:r>
              <a:rPr lang="ja-JP" altLang="en-US" dirty="0" smtClean="0">
                <a:solidFill>
                  <a:schemeClr val="tx1"/>
                </a:solidFill>
              </a:rPr>
              <a:t>曲の構成について</a:t>
            </a:r>
            <a:endParaRPr lang="en-US" altLang="ja-JP" dirty="0" smtClean="0">
              <a:solidFill>
                <a:schemeClr val="tx1"/>
              </a:solidFill>
            </a:endParaRPr>
          </a:p>
          <a:p>
            <a:pPr marL="342900" indent="-342900" algn="l">
              <a:buFont typeface="+mj-ea"/>
              <a:buAutoNum type="circleNumDbPlain" startAt="3"/>
            </a:pPr>
            <a:r>
              <a:rPr lang="ja-JP" altLang="en-US" dirty="0" smtClean="0">
                <a:solidFill>
                  <a:schemeClr val="tx1"/>
                </a:solidFill>
              </a:rPr>
              <a:t>音の並び</a:t>
            </a:r>
            <a:endParaRPr lang="en-US" altLang="ja-JP" dirty="0" smtClean="0">
              <a:solidFill>
                <a:schemeClr val="tx1"/>
              </a:solidFill>
            </a:endParaRPr>
          </a:p>
          <a:p>
            <a:pPr marL="342900" indent="-342900" algn="l">
              <a:buFont typeface="+mj-ea"/>
              <a:buAutoNum type="circleNumDbPlain" startAt="3"/>
            </a:pPr>
            <a:r>
              <a:rPr kumimoji="1" lang="ja-JP" altLang="en-US" dirty="0" smtClean="0">
                <a:solidFill>
                  <a:schemeClr val="tx1"/>
                </a:solidFill>
              </a:rPr>
              <a:t>伴奏の和音とメロディーの関係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1102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歌づくりのポイント　③</a:t>
            </a:r>
            <a:r>
              <a:rPr kumimoji="1" lang="ja-JP" altLang="en-US" dirty="0" smtClean="0"/>
              <a:t>曲の構成について</a:t>
            </a:r>
            <a:endParaRPr kumimoji="1" lang="ja-JP" altLang="en-US" dirty="0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 smtClean="0"/>
              <a:t>「初恋」</a:t>
            </a:r>
            <a:r>
              <a:rPr kumimoji="1" lang="ja-JP" altLang="en-US" dirty="0" smtClean="0"/>
              <a:t>の曲の構成</a:t>
            </a:r>
            <a:endParaRPr kumimoji="1" lang="ja-JP" altLang="en-US" dirty="0"/>
          </a:p>
        </p:txBody>
      </p:sp>
      <p:sp>
        <p:nvSpPr>
          <p:cNvPr id="7" name="角丸四角形 6"/>
          <p:cNvSpPr/>
          <p:nvPr/>
        </p:nvSpPr>
        <p:spPr bwMode="auto">
          <a:xfrm>
            <a:off x="488504" y="1628800"/>
            <a:ext cx="2016224" cy="1296144"/>
          </a:xfrm>
          <a:prstGeom prst="roundRect">
            <a:avLst>
              <a:gd name="adj" fmla="val 8305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b="1" u="sng" dirty="0" smtClean="0">
                <a:latin typeface="メイリオ"/>
                <a:ea typeface="メイリオ"/>
                <a:cs typeface="メイリオ"/>
              </a:rPr>
              <a:t>第</a:t>
            </a:r>
            <a:r>
              <a:rPr lang="en-US" altLang="ja-JP" sz="2000" b="1" u="sng" dirty="0" smtClean="0">
                <a:latin typeface="メイリオ"/>
                <a:ea typeface="メイリオ"/>
                <a:cs typeface="メイリオ"/>
              </a:rPr>
              <a:t>1</a:t>
            </a:r>
            <a:r>
              <a:rPr lang="ja-JP" altLang="en-US" sz="2000" b="1" u="sng" dirty="0" smtClean="0">
                <a:latin typeface="メイリオ"/>
                <a:ea typeface="メイリオ"/>
                <a:cs typeface="メイリオ"/>
              </a:rPr>
              <a:t>連</a:t>
            </a:r>
            <a:endParaRPr kumimoji="1" lang="en-US" altLang="ja-JP" sz="20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2000" b="1" dirty="0" smtClean="0">
                <a:latin typeface="メイリオ"/>
                <a:ea typeface="メイリオ"/>
                <a:cs typeface="メイリオ"/>
              </a:rPr>
              <a:t>8</a:t>
            </a:r>
            <a:r>
              <a:rPr lang="ja-JP" altLang="en-US" sz="2000" b="1" dirty="0" smtClean="0">
                <a:latin typeface="メイリオ"/>
                <a:ea typeface="メイリオ"/>
                <a:cs typeface="メイリオ"/>
              </a:rPr>
              <a:t>小節</a:t>
            </a:r>
            <a:endParaRPr kumimoji="1" lang="ja-JP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8" name="角丸四角形 7"/>
          <p:cNvSpPr/>
          <p:nvPr/>
        </p:nvSpPr>
        <p:spPr bwMode="auto">
          <a:xfrm>
            <a:off x="2792760" y="1628800"/>
            <a:ext cx="2016224" cy="1296144"/>
          </a:xfrm>
          <a:prstGeom prst="roundRect">
            <a:avLst>
              <a:gd name="adj" fmla="val 8305"/>
            </a:avLst>
          </a:prstGeom>
          <a:solidFill>
            <a:srgbClr val="FF99CC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b="1" u="sng" dirty="0" smtClean="0">
                <a:latin typeface="メイリオ"/>
                <a:ea typeface="メイリオ"/>
                <a:cs typeface="メイリオ"/>
              </a:rPr>
              <a:t>第</a:t>
            </a:r>
            <a:r>
              <a:rPr lang="en-US" altLang="ja-JP" sz="2000" b="1" u="sng" dirty="0" smtClean="0">
                <a:latin typeface="メイリオ"/>
                <a:ea typeface="メイリオ"/>
                <a:cs typeface="メイリオ"/>
              </a:rPr>
              <a:t>2</a:t>
            </a:r>
            <a:r>
              <a:rPr lang="ja-JP" altLang="en-US" sz="2000" b="1" u="sng" dirty="0" smtClean="0">
                <a:latin typeface="メイリオ"/>
                <a:ea typeface="メイリオ"/>
                <a:cs typeface="メイリオ"/>
              </a:rPr>
              <a:t>連</a:t>
            </a:r>
            <a:endParaRPr kumimoji="1" lang="en-US" altLang="ja-JP" sz="20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2000" b="1" dirty="0" smtClean="0">
                <a:latin typeface="メイリオ"/>
                <a:ea typeface="メイリオ"/>
                <a:cs typeface="メイリオ"/>
              </a:rPr>
              <a:t>8</a:t>
            </a:r>
            <a:r>
              <a:rPr lang="ja-JP" altLang="en-US" sz="2000" b="1" dirty="0" smtClean="0">
                <a:latin typeface="メイリオ"/>
                <a:ea typeface="メイリオ"/>
                <a:cs typeface="メイリオ"/>
              </a:rPr>
              <a:t>小節</a:t>
            </a:r>
            <a:endParaRPr kumimoji="1" lang="ja-JP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9" name="角丸四角形 8"/>
          <p:cNvSpPr/>
          <p:nvPr/>
        </p:nvSpPr>
        <p:spPr bwMode="auto">
          <a:xfrm>
            <a:off x="5097016" y="1628800"/>
            <a:ext cx="2016224" cy="1296144"/>
          </a:xfrm>
          <a:prstGeom prst="roundRect">
            <a:avLst>
              <a:gd name="adj" fmla="val 8305"/>
            </a:avLst>
          </a:prstGeom>
          <a:solidFill>
            <a:srgbClr val="99FF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b="1" u="sng" dirty="0" smtClean="0">
                <a:latin typeface="メイリオ"/>
                <a:ea typeface="メイリオ"/>
                <a:cs typeface="メイリオ"/>
              </a:rPr>
              <a:t>第</a:t>
            </a:r>
            <a:r>
              <a:rPr lang="en-US" altLang="ja-JP" sz="2000" b="1" u="sng" dirty="0" smtClean="0">
                <a:latin typeface="メイリオ"/>
                <a:ea typeface="メイリオ"/>
                <a:cs typeface="メイリオ"/>
              </a:rPr>
              <a:t>3</a:t>
            </a:r>
            <a:r>
              <a:rPr lang="ja-JP" altLang="en-US" sz="2000" b="1" u="sng" dirty="0" smtClean="0">
                <a:latin typeface="メイリオ"/>
                <a:ea typeface="メイリオ"/>
                <a:cs typeface="メイリオ"/>
              </a:rPr>
              <a:t>連</a:t>
            </a:r>
            <a:endParaRPr kumimoji="1" lang="en-US" altLang="ja-JP" sz="20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2000" b="1" dirty="0" smtClean="0">
                <a:latin typeface="メイリオ"/>
                <a:ea typeface="メイリオ"/>
                <a:cs typeface="メイリオ"/>
              </a:rPr>
              <a:t>8</a:t>
            </a:r>
            <a:r>
              <a:rPr lang="ja-JP" altLang="en-US" sz="2000" b="1" dirty="0" smtClean="0">
                <a:latin typeface="メイリオ"/>
                <a:ea typeface="メイリオ"/>
                <a:cs typeface="メイリオ"/>
              </a:rPr>
              <a:t>小節</a:t>
            </a:r>
            <a:endParaRPr kumimoji="1" lang="ja-JP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0" name="角丸四角形 9"/>
          <p:cNvSpPr/>
          <p:nvPr/>
        </p:nvSpPr>
        <p:spPr bwMode="auto">
          <a:xfrm>
            <a:off x="7401272" y="1628800"/>
            <a:ext cx="2016224" cy="1296144"/>
          </a:xfrm>
          <a:prstGeom prst="roundRect">
            <a:avLst>
              <a:gd name="adj" fmla="val 8305"/>
            </a:avLst>
          </a:prstGeom>
          <a:solidFill>
            <a:schemeClr val="tx2">
              <a:lumMod val="40000"/>
              <a:lumOff val="6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b="1" u="sng" dirty="0" smtClean="0">
                <a:latin typeface="メイリオ"/>
                <a:ea typeface="メイリオ"/>
                <a:cs typeface="メイリオ"/>
              </a:rPr>
              <a:t>第</a:t>
            </a:r>
            <a:r>
              <a:rPr lang="en-US" altLang="ja-JP" sz="2000" b="1" u="sng" dirty="0" smtClean="0">
                <a:latin typeface="メイリオ"/>
                <a:ea typeface="メイリオ"/>
                <a:cs typeface="メイリオ"/>
              </a:rPr>
              <a:t>4</a:t>
            </a:r>
            <a:r>
              <a:rPr lang="ja-JP" altLang="en-US" sz="2000" b="1" u="sng" dirty="0" smtClean="0">
                <a:latin typeface="メイリオ"/>
                <a:ea typeface="メイリオ"/>
                <a:cs typeface="メイリオ"/>
              </a:rPr>
              <a:t>連</a:t>
            </a:r>
            <a:endParaRPr kumimoji="1" lang="en-US" altLang="ja-JP" sz="20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2000" b="1" dirty="0" smtClean="0">
                <a:latin typeface="メイリオ"/>
                <a:ea typeface="メイリオ"/>
                <a:cs typeface="メイリオ"/>
              </a:rPr>
              <a:t>8</a:t>
            </a:r>
            <a:r>
              <a:rPr lang="ja-JP" altLang="en-US" sz="2000" b="1" dirty="0" smtClean="0">
                <a:latin typeface="メイリオ"/>
                <a:ea typeface="メイリオ"/>
                <a:cs typeface="メイリオ"/>
              </a:rPr>
              <a:t>小節</a:t>
            </a:r>
            <a:endParaRPr kumimoji="1" lang="ja-JP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200472" y="2996952"/>
            <a:ext cx="2592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kumimoji="1" lang="ja-JP" altLang="en-US" sz="18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出会いと美しい</a:t>
            </a:r>
            <a:endParaRPr kumimoji="1" lang="en-US" altLang="ja-JP" sz="1800" b="1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marL="342900" indent="-342900" algn="ctr"/>
            <a:r>
              <a:rPr kumimoji="1" lang="ja-JP" altLang="en-US" sz="18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「君」へのあこがれ</a:t>
            </a: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2864768" y="2998693"/>
            <a:ext cx="1872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ja-JP" altLang="en-US" sz="18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恋心の自覚と</a:t>
            </a:r>
            <a:endParaRPr lang="en-US" altLang="ja-JP" sz="1800" b="1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marL="342900" indent="-342900" algn="ctr"/>
            <a:r>
              <a:rPr lang="ja-JP" altLang="en-US" sz="18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恋の始まり</a:t>
            </a:r>
            <a:endParaRPr kumimoji="1" lang="ja-JP" altLang="en-US" sz="1800" b="1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4953000" y="2996952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ja-JP" altLang="en-US" sz="18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恋心の高まりと成就</a:t>
            </a:r>
            <a:endParaRPr lang="en-US" altLang="ja-JP" sz="1800" b="1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marL="342900" indent="-342900" algn="ctr"/>
            <a:r>
              <a:rPr lang="ja-JP" altLang="en-US" sz="18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深い喜び</a:t>
            </a:r>
            <a:endParaRPr kumimoji="1" lang="ja-JP" altLang="en-US" sz="1800" b="1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7185248" y="2996952"/>
            <a:ext cx="2648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kumimoji="1" lang="ja-JP" altLang="en-US" sz="18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共有された恋の深まり</a:t>
            </a:r>
            <a:endParaRPr kumimoji="1" lang="en-US" altLang="ja-JP" sz="1800" b="1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marL="342900" indent="-342900" algn="ctr"/>
            <a:r>
              <a:rPr kumimoji="1" lang="ja-JP" altLang="en-US" sz="18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続いていく恋の暗示</a:t>
            </a:r>
          </a:p>
        </p:txBody>
      </p:sp>
      <p:sp>
        <p:nvSpPr>
          <p:cNvPr id="15" name="角丸四角形 14"/>
          <p:cNvSpPr/>
          <p:nvPr/>
        </p:nvSpPr>
        <p:spPr bwMode="auto">
          <a:xfrm>
            <a:off x="488504" y="4005064"/>
            <a:ext cx="2016224" cy="936104"/>
          </a:xfrm>
          <a:prstGeom prst="roundRect">
            <a:avLst>
              <a:gd name="adj" fmla="val 8305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400" b="1" dirty="0" smtClean="0">
                <a:latin typeface="メイリオ"/>
                <a:ea typeface="メイリオ"/>
                <a:cs typeface="メイリオ"/>
              </a:rPr>
              <a:t>静か</a:t>
            </a:r>
            <a:endParaRPr kumimoji="1" lang="en-US" altLang="ja-JP" sz="2400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6" name="角丸四角形 15"/>
          <p:cNvSpPr/>
          <p:nvPr/>
        </p:nvSpPr>
        <p:spPr bwMode="auto">
          <a:xfrm>
            <a:off x="2792760" y="4005064"/>
            <a:ext cx="2016224" cy="936104"/>
          </a:xfrm>
          <a:prstGeom prst="roundRect">
            <a:avLst>
              <a:gd name="adj" fmla="val 8305"/>
            </a:avLst>
          </a:prstGeom>
          <a:solidFill>
            <a:srgbClr val="FF99CC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400" b="1" dirty="0" smtClean="0">
                <a:latin typeface="メイリオ"/>
                <a:ea typeface="メイリオ"/>
                <a:cs typeface="メイリオ"/>
              </a:rPr>
              <a:t>静か</a:t>
            </a:r>
            <a:endParaRPr kumimoji="1" lang="en-US" altLang="ja-JP" sz="2400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7" name="角丸四角形 16"/>
          <p:cNvSpPr/>
          <p:nvPr/>
        </p:nvSpPr>
        <p:spPr bwMode="auto">
          <a:xfrm>
            <a:off x="5097016" y="4005064"/>
            <a:ext cx="2016224" cy="936104"/>
          </a:xfrm>
          <a:prstGeom prst="roundRect">
            <a:avLst>
              <a:gd name="adj" fmla="val 8305"/>
            </a:avLst>
          </a:prstGeom>
          <a:solidFill>
            <a:srgbClr val="99FF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400" b="1" dirty="0" smtClean="0">
                <a:latin typeface="メイリオ"/>
                <a:ea typeface="メイリオ"/>
                <a:cs typeface="メイリオ"/>
              </a:rPr>
              <a:t>盛り上がる</a:t>
            </a:r>
            <a:endParaRPr kumimoji="1" lang="en-US" altLang="ja-JP" sz="2400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8" name="角丸四角形 17"/>
          <p:cNvSpPr/>
          <p:nvPr/>
        </p:nvSpPr>
        <p:spPr bwMode="auto">
          <a:xfrm>
            <a:off x="7401272" y="4005064"/>
            <a:ext cx="2016224" cy="936104"/>
          </a:xfrm>
          <a:prstGeom prst="roundRect">
            <a:avLst>
              <a:gd name="adj" fmla="val 8305"/>
            </a:avLst>
          </a:prstGeom>
          <a:solidFill>
            <a:schemeClr val="tx2">
              <a:lumMod val="40000"/>
              <a:lumOff val="6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400" b="1" dirty="0" smtClean="0">
                <a:latin typeface="メイリオ"/>
                <a:ea typeface="メイリオ"/>
                <a:cs typeface="メイリオ"/>
              </a:rPr>
              <a:t>盛り上がる</a:t>
            </a:r>
            <a:endParaRPr kumimoji="1" lang="en-US" altLang="ja-JP" sz="2400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9" name="角丸四角形 18"/>
          <p:cNvSpPr/>
          <p:nvPr/>
        </p:nvSpPr>
        <p:spPr bwMode="auto">
          <a:xfrm>
            <a:off x="488504" y="5157192"/>
            <a:ext cx="2016224" cy="936104"/>
          </a:xfrm>
          <a:prstGeom prst="roundRect">
            <a:avLst>
              <a:gd name="adj" fmla="val 8305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400" b="1" dirty="0" smtClean="0">
                <a:latin typeface="メイリオ"/>
                <a:ea typeface="メイリオ"/>
                <a:cs typeface="メイリオ"/>
              </a:rPr>
              <a:t>低め</a:t>
            </a:r>
            <a:endParaRPr lang="en-US" altLang="ja-JP" sz="2400" b="1" dirty="0" smtClean="0">
              <a:latin typeface="メイリオ"/>
              <a:ea typeface="メイリオ"/>
              <a:cs typeface="メイリオ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8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C3</a:t>
            </a:r>
            <a:r>
              <a:rPr kumimoji="1" lang="ja-JP" altLang="en-US" sz="18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～</a:t>
            </a:r>
            <a:r>
              <a:rPr kumimoji="1" lang="en-US" altLang="ja-JP" sz="18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C4</a:t>
            </a:r>
          </a:p>
        </p:txBody>
      </p:sp>
      <p:sp>
        <p:nvSpPr>
          <p:cNvPr id="20" name="角丸四角形 19"/>
          <p:cNvSpPr/>
          <p:nvPr/>
        </p:nvSpPr>
        <p:spPr bwMode="auto">
          <a:xfrm>
            <a:off x="2792760" y="5157192"/>
            <a:ext cx="2016224" cy="936104"/>
          </a:xfrm>
          <a:prstGeom prst="roundRect">
            <a:avLst>
              <a:gd name="adj" fmla="val 8305"/>
            </a:avLst>
          </a:prstGeom>
          <a:solidFill>
            <a:srgbClr val="FF99CC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400" b="1" dirty="0" smtClean="0">
                <a:latin typeface="メイリオ"/>
                <a:ea typeface="メイリオ"/>
                <a:cs typeface="メイリオ"/>
              </a:rPr>
              <a:t>低め</a:t>
            </a:r>
            <a:endParaRPr lang="en-US" altLang="ja-JP" sz="2400" b="1" dirty="0" smtClean="0">
              <a:latin typeface="メイリオ"/>
              <a:ea typeface="メイリオ"/>
              <a:cs typeface="メイリオ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8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C3</a:t>
            </a:r>
            <a:r>
              <a:rPr kumimoji="1" lang="ja-JP" altLang="en-US" sz="18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～</a:t>
            </a:r>
            <a:r>
              <a:rPr kumimoji="1" lang="en-US" altLang="ja-JP" sz="18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C4</a:t>
            </a:r>
          </a:p>
        </p:txBody>
      </p:sp>
      <p:sp>
        <p:nvSpPr>
          <p:cNvPr id="21" name="角丸四角形 20"/>
          <p:cNvSpPr/>
          <p:nvPr/>
        </p:nvSpPr>
        <p:spPr bwMode="auto">
          <a:xfrm>
            <a:off x="5097016" y="5157192"/>
            <a:ext cx="2016224" cy="936104"/>
          </a:xfrm>
          <a:prstGeom prst="roundRect">
            <a:avLst>
              <a:gd name="adj" fmla="val 8305"/>
            </a:avLst>
          </a:prstGeom>
          <a:solidFill>
            <a:srgbClr val="99FF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400" b="1" dirty="0" smtClean="0">
                <a:latin typeface="メイリオ"/>
                <a:ea typeface="メイリオ"/>
                <a:cs typeface="メイリオ"/>
              </a:rPr>
              <a:t>高め</a:t>
            </a:r>
            <a:endParaRPr lang="en-US" altLang="ja-JP" sz="2400" b="1" dirty="0" smtClean="0">
              <a:latin typeface="メイリオ"/>
              <a:ea typeface="メイリオ"/>
              <a:cs typeface="メイリオ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8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F3</a:t>
            </a:r>
            <a:r>
              <a:rPr lang="ja-JP" altLang="en-US" sz="1800" b="1" dirty="0" smtClean="0">
                <a:latin typeface="メイリオ"/>
                <a:ea typeface="メイリオ"/>
                <a:cs typeface="メイリオ"/>
              </a:rPr>
              <a:t>～</a:t>
            </a:r>
            <a:r>
              <a:rPr lang="en-US" altLang="ja-JP" sz="1800" b="1" dirty="0" smtClean="0">
                <a:latin typeface="メイリオ"/>
                <a:ea typeface="メイリオ"/>
                <a:cs typeface="メイリオ"/>
              </a:rPr>
              <a:t>F4</a:t>
            </a:r>
            <a:endParaRPr kumimoji="1" lang="en-US" altLang="ja-JP" sz="1800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2" name="角丸四角形 21"/>
          <p:cNvSpPr/>
          <p:nvPr/>
        </p:nvSpPr>
        <p:spPr bwMode="auto">
          <a:xfrm>
            <a:off x="7401272" y="5157192"/>
            <a:ext cx="2016224" cy="936104"/>
          </a:xfrm>
          <a:prstGeom prst="roundRect">
            <a:avLst>
              <a:gd name="adj" fmla="val 8305"/>
            </a:avLst>
          </a:prstGeom>
          <a:solidFill>
            <a:schemeClr val="tx2">
              <a:lumMod val="40000"/>
              <a:lumOff val="6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spcBef>
                <a:spcPct val="50000"/>
              </a:spcBef>
            </a:pPr>
            <a:r>
              <a:rPr lang="ja-JP" altLang="en-US" sz="2400" b="1" dirty="0" smtClean="0">
                <a:latin typeface="メイリオ"/>
                <a:ea typeface="メイリオ"/>
                <a:cs typeface="メイリオ"/>
              </a:rPr>
              <a:t>高め</a:t>
            </a:r>
            <a:endParaRPr lang="en-US" altLang="ja-JP" sz="2400" b="1" dirty="0" smtClean="0">
              <a:latin typeface="メイリオ"/>
              <a:ea typeface="メイリオ"/>
              <a:cs typeface="メイリオ"/>
            </a:endParaRPr>
          </a:p>
          <a:p>
            <a:pPr algn="ctr">
              <a:spcBef>
                <a:spcPct val="50000"/>
              </a:spcBef>
            </a:pPr>
            <a:r>
              <a:rPr lang="en-US" altLang="ja-JP" sz="1800" b="1" dirty="0" smtClean="0">
                <a:latin typeface="メイリオ"/>
                <a:ea typeface="メイリオ"/>
                <a:cs typeface="メイリオ"/>
              </a:rPr>
              <a:t>F3</a:t>
            </a:r>
            <a:r>
              <a:rPr lang="ja-JP" altLang="en-US" sz="1800" b="1" dirty="0" smtClean="0">
                <a:latin typeface="メイリオ"/>
                <a:ea typeface="メイリオ"/>
                <a:cs typeface="メイリオ"/>
              </a:rPr>
              <a:t>～</a:t>
            </a:r>
            <a:r>
              <a:rPr lang="en-US" altLang="ja-JP" sz="1800" b="1" dirty="0" smtClean="0">
                <a:latin typeface="メイリオ"/>
                <a:ea typeface="メイリオ"/>
                <a:cs typeface="メイリオ"/>
              </a:rPr>
              <a:t>F4</a:t>
            </a:r>
          </a:p>
        </p:txBody>
      </p:sp>
      <p:sp>
        <p:nvSpPr>
          <p:cNvPr id="25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7401272" y="6511652"/>
            <a:ext cx="2311400" cy="288032"/>
          </a:xfrm>
        </p:spPr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4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006599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歌づくりのポイント　④音の並び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5</a:t>
            </a:fld>
            <a:endParaRPr lang="en-US" altLang="ja-JP" dirty="0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idx="1"/>
          </p:nvPr>
        </p:nvSpPr>
        <p:spPr>
          <a:xfrm>
            <a:off x="416496" y="1052736"/>
            <a:ext cx="9073008" cy="504056"/>
          </a:xfrm>
        </p:spPr>
        <p:txBody>
          <a:bodyPr/>
          <a:lstStyle/>
          <a:p>
            <a:r>
              <a:rPr kumimoji="1" lang="ja-JP" altLang="en-US" dirty="0" smtClean="0"/>
              <a:t>歌いやすくするためには・・・</a:t>
            </a:r>
            <a:endParaRPr kumimoji="1" lang="en-US" altLang="ja-JP" dirty="0" smtClean="0"/>
          </a:p>
        </p:txBody>
      </p:sp>
      <p:sp>
        <p:nvSpPr>
          <p:cNvPr id="7" name="角丸四角形吹き出し 6"/>
          <p:cNvSpPr/>
          <p:nvPr/>
        </p:nvSpPr>
        <p:spPr bwMode="auto">
          <a:xfrm>
            <a:off x="1712640" y="2276872"/>
            <a:ext cx="2736304" cy="1584176"/>
          </a:xfrm>
          <a:prstGeom prst="wedgeRoundRectCallout">
            <a:avLst>
              <a:gd name="adj1" fmla="val 69406"/>
              <a:gd name="adj2" fmla="val 22361"/>
              <a:gd name="adj3" fmla="val 16667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b="1" dirty="0">
                <a:latin typeface="メイリオ"/>
                <a:ea typeface="メイリオ"/>
                <a:cs typeface="メイリオ"/>
              </a:rPr>
              <a:t>音程</a:t>
            </a:r>
            <a:r>
              <a:rPr lang="ja-JP" altLang="en-US" sz="2000" b="1" dirty="0" smtClean="0">
                <a:latin typeface="メイリオ"/>
                <a:ea typeface="メイリオ"/>
                <a:cs typeface="メイリオ"/>
              </a:rPr>
              <a:t>が飛び過ぎてて</a:t>
            </a:r>
            <a:endParaRPr lang="en-US" altLang="ja-JP" sz="2000" b="1" dirty="0" smtClean="0">
              <a:latin typeface="メイリオ"/>
              <a:ea typeface="メイリオ"/>
              <a:cs typeface="メイリオ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b="1" dirty="0" smtClean="0">
                <a:latin typeface="メイリオ"/>
                <a:ea typeface="メイリオ"/>
                <a:cs typeface="メイリオ"/>
              </a:rPr>
              <a:t>歌えない・・・</a:t>
            </a:r>
            <a:endParaRPr lang="en-US" altLang="ja-JP" sz="2000" b="1" dirty="0" smtClean="0">
              <a:latin typeface="メイリオ"/>
              <a:ea typeface="メイリオ"/>
              <a:cs typeface="メイリオ"/>
            </a:endParaRPr>
          </a:p>
        </p:txBody>
      </p:sp>
      <p:pic>
        <p:nvPicPr>
          <p:cNvPr id="2051" name="Picture 3" descr="E:\SVN\SES_PROJECT\SP-055 授業案検証・商品化\商品化\創作\LPC-V004 島崎藤村「初恋」にメロディーをつけて歌にしよう\Process\掲示資料\raw data\bansho3_002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0" t="46586" r="24989" b="28885"/>
          <a:stretch/>
        </p:blipFill>
        <p:spPr bwMode="auto">
          <a:xfrm>
            <a:off x="954533" y="5085184"/>
            <a:ext cx="4142483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角丸四角形吹き出し 8"/>
          <p:cNvSpPr/>
          <p:nvPr/>
        </p:nvSpPr>
        <p:spPr bwMode="auto">
          <a:xfrm>
            <a:off x="6105128" y="4797152"/>
            <a:ext cx="2592288" cy="1296144"/>
          </a:xfrm>
          <a:prstGeom prst="wedgeRoundRectCallout">
            <a:avLst>
              <a:gd name="adj1" fmla="val -84736"/>
              <a:gd name="adj2" fmla="val 19676"/>
              <a:gd name="adj3" fmla="val 16667"/>
            </a:avLst>
          </a:prstGeom>
          <a:solidFill>
            <a:srgbClr val="99FF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b="1" dirty="0">
                <a:latin typeface="メイリオ"/>
                <a:ea typeface="メイリオ"/>
                <a:cs typeface="メイリオ"/>
              </a:rPr>
              <a:t>お経</a:t>
            </a:r>
            <a:r>
              <a:rPr lang="ja-JP" altLang="en-US" sz="2000" b="1" dirty="0" smtClean="0">
                <a:latin typeface="メイリオ"/>
                <a:ea typeface="メイリオ"/>
                <a:cs typeface="メイリオ"/>
              </a:rPr>
              <a:t>みたいで</a:t>
            </a:r>
            <a:endParaRPr lang="en-US" altLang="ja-JP" sz="2000" b="1" dirty="0">
              <a:latin typeface="メイリオ"/>
              <a:ea typeface="メイリオ"/>
              <a:cs typeface="メイリオ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b="1" dirty="0" smtClean="0">
                <a:latin typeface="メイリオ"/>
                <a:ea typeface="メイリオ"/>
                <a:cs typeface="メイリオ"/>
              </a:rPr>
              <a:t>つまらない・・・</a:t>
            </a:r>
            <a:endParaRPr lang="en-US" altLang="ja-JP" sz="2000" b="1" dirty="0" smtClean="0">
              <a:latin typeface="メイリオ"/>
              <a:ea typeface="メイリオ"/>
              <a:cs typeface="メイリオ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1958" y="1124744"/>
            <a:ext cx="4482647" cy="3312368"/>
          </a:xfrm>
          <a:prstGeom prst="rect">
            <a:avLst/>
          </a:prstGeom>
          <a:noFill/>
          <a:ln w="19050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</p:pic>
      <p:sp>
        <p:nvSpPr>
          <p:cNvPr id="11" name="コンテンツ プレースホルダー 4"/>
          <p:cNvSpPr txBox="1">
            <a:spLocks/>
          </p:cNvSpPr>
          <p:nvPr/>
        </p:nvSpPr>
        <p:spPr bwMode="auto">
          <a:xfrm>
            <a:off x="416496" y="4517504"/>
            <a:ext cx="9073008" cy="495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pPr marL="177760" marR="0" lvl="0" indent="-28433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charset="2"/>
              <a:buChar char="n"/>
              <a:tabLst/>
              <a:defRPr/>
            </a:pPr>
            <a:r>
              <a:rPr kumimoji="1" lang="ja-JP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でも同じような音でつくると・・・</a:t>
            </a:r>
            <a:endParaRPr kumimoji="1" lang="ja-JP" altLang="en-US" sz="2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73628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 animBg="1"/>
      <p:bldP spid="9" grpId="0" animBg="1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歌</a:t>
            </a:r>
            <a:r>
              <a:rPr lang="ja-JP" altLang="en-US" dirty="0" smtClean="0"/>
              <a:t>づくりのポイント</a:t>
            </a:r>
            <a:r>
              <a:rPr kumimoji="1" lang="ja-JP" altLang="en-US" dirty="0" smtClean="0"/>
              <a:t>　④音の並び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6</a:t>
            </a:fld>
            <a:endParaRPr lang="en-US" altLang="ja-JP" dirty="0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idx="1"/>
          </p:nvPr>
        </p:nvSpPr>
        <p:spPr>
          <a:xfrm>
            <a:off x="416496" y="1052736"/>
            <a:ext cx="9073008" cy="5184576"/>
          </a:xfrm>
        </p:spPr>
        <p:txBody>
          <a:bodyPr/>
          <a:lstStyle/>
          <a:p>
            <a:pPr marL="0" indent="0">
              <a:buNone/>
            </a:pPr>
            <a:r>
              <a:rPr kumimoji="1" lang="ja-JP" altLang="en-US" dirty="0" smtClean="0"/>
              <a:t>①</a:t>
            </a:r>
            <a:r>
              <a:rPr lang="ja-JP" altLang="en-US" dirty="0"/>
              <a:t>１</a:t>
            </a:r>
            <a:r>
              <a:rPr kumimoji="1" lang="ja-JP" altLang="en-US" dirty="0" smtClean="0"/>
              <a:t>音ずつ音階を上がる（下がる）</a:t>
            </a:r>
            <a:endParaRPr kumimoji="1" lang="ja-JP" altLang="en-US" dirty="0"/>
          </a:p>
        </p:txBody>
      </p:sp>
      <p:pic>
        <p:nvPicPr>
          <p:cNvPr id="3075" name="Picture 3" descr="E:\SVN\SES_PROJECT\SP-055 授業案検証・商品化\商品化\創作\LPC-V004 島崎藤村「初恋」にメロディーをつけて歌にしよう\Process\掲示資料\raw data\bansho3_003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90" t="24794" r="29577" b="14877"/>
          <a:stretch/>
        </p:blipFill>
        <p:spPr bwMode="auto">
          <a:xfrm>
            <a:off x="344488" y="1772817"/>
            <a:ext cx="4490113" cy="3343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E:\SVN\SES_PROJECT\SP-055 授業案検証・商品化\商品化\創作\LPC-V004 島崎藤村「初恋」にメロディーをつけて歌にしよう\Process\掲示資料\raw data\bansho3_004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32" t="24795" r="29784" b="14877"/>
          <a:stretch/>
        </p:blipFill>
        <p:spPr bwMode="auto">
          <a:xfrm>
            <a:off x="5097016" y="1772816"/>
            <a:ext cx="4468117" cy="3343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テキスト ボックス 7"/>
          <p:cNvSpPr txBox="1"/>
          <p:nvPr/>
        </p:nvSpPr>
        <p:spPr>
          <a:xfrm>
            <a:off x="321292" y="5395459"/>
            <a:ext cx="4536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ja-JP" altLang="en-US" sz="24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音を</a:t>
            </a:r>
            <a:r>
              <a:rPr lang="ja-JP" altLang="en-US" sz="24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上</a:t>
            </a:r>
            <a:r>
              <a:rPr lang="ja-JP" altLang="en-US" sz="24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げていくと</a:t>
            </a:r>
            <a:r>
              <a:rPr lang="ja-JP" altLang="en-US" sz="24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盛り上がる</a:t>
            </a:r>
            <a:endParaRPr lang="en-US" altLang="ja-JP" sz="24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5062822" y="5401165"/>
            <a:ext cx="4536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ja-JP" altLang="en-US" sz="24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音を</a:t>
            </a:r>
            <a:r>
              <a:rPr lang="ja-JP" altLang="en-US" sz="24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下</a:t>
            </a:r>
            <a:r>
              <a:rPr lang="ja-JP" altLang="en-US" sz="24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げていくと</a:t>
            </a:r>
            <a:r>
              <a:rPr lang="ja-JP" altLang="en-US" sz="24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落ち着く</a:t>
            </a:r>
            <a:endParaRPr lang="en-US" altLang="ja-JP" sz="24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35960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歌</a:t>
            </a:r>
            <a:r>
              <a:rPr lang="ja-JP" altLang="en-US" dirty="0" smtClean="0"/>
              <a:t>づくりのポイント</a:t>
            </a:r>
            <a:r>
              <a:rPr kumimoji="1" lang="ja-JP" altLang="en-US" dirty="0" smtClean="0"/>
              <a:t>　④音の並び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7</a:t>
            </a:fld>
            <a:endParaRPr lang="en-US" altLang="ja-JP" dirty="0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ja-JP" altLang="en-US" dirty="0" smtClean="0"/>
              <a:t>②ジグザグに音を上げる</a:t>
            </a:r>
            <a:endParaRPr kumimoji="1" lang="ja-JP" altLang="en-US" dirty="0"/>
          </a:p>
        </p:txBody>
      </p:sp>
      <p:pic>
        <p:nvPicPr>
          <p:cNvPr id="4098" name="Picture 2" descr="E:\SVN\SES_PROJECT\SP-055 授業案検証・商品化\商品化\創作\LPC-V004 島崎藤村「初恋」にメロディーをつけて歌にしよう\Process\掲示資料\raw data\bansho3_005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26" t="29536" r="29565" b="15274"/>
          <a:stretch/>
        </p:blipFill>
        <p:spPr bwMode="auto">
          <a:xfrm>
            <a:off x="1496616" y="1577497"/>
            <a:ext cx="6942500" cy="4731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線コネクタ 6"/>
          <p:cNvCxnSpPr/>
          <p:nvPr/>
        </p:nvCxnSpPr>
        <p:spPr bwMode="auto">
          <a:xfrm flipV="1">
            <a:off x="4304928" y="3501008"/>
            <a:ext cx="432048" cy="1008112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直線コネクタ 7"/>
          <p:cNvCxnSpPr/>
          <p:nvPr/>
        </p:nvCxnSpPr>
        <p:spPr bwMode="auto">
          <a:xfrm flipV="1">
            <a:off x="5097016" y="2996952"/>
            <a:ext cx="396044" cy="1008112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直線コネクタ 8"/>
          <p:cNvCxnSpPr/>
          <p:nvPr/>
        </p:nvCxnSpPr>
        <p:spPr bwMode="auto">
          <a:xfrm flipV="1">
            <a:off x="5853100" y="2745136"/>
            <a:ext cx="360040" cy="755872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直線コネクタ 9"/>
          <p:cNvCxnSpPr/>
          <p:nvPr/>
        </p:nvCxnSpPr>
        <p:spPr bwMode="auto">
          <a:xfrm flipV="1">
            <a:off x="6663190" y="2204864"/>
            <a:ext cx="342038" cy="792088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直線コネクタ 10"/>
          <p:cNvCxnSpPr/>
          <p:nvPr/>
        </p:nvCxnSpPr>
        <p:spPr bwMode="auto">
          <a:xfrm flipH="1" flipV="1">
            <a:off x="4736976" y="3501008"/>
            <a:ext cx="360040" cy="504056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直線コネクタ 11"/>
          <p:cNvCxnSpPr/>
          <p:nvPr/>
        </p:nvCxnSpPr>
        <p:spPr bwMode="auto">
          <a:xfrm flipH="1" flipV="1">
            <a:off x="5493060" y="2996952"/>
            <a:ext cx="360040" cy="504057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直線コネクタ 12"/>
          <p:cNvCxnSpPr/>
          <p:nvPr/>
        </p:nvCxnSpPr>
        <p:spPr bwMode="auto">
          <a:xfrm flipH="1" flipV="1">
            <a:off x="6213140" y="2745136"/>
            <a:ext cx="450050" cy="251816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直線コネクタ 13"/>
          <p:cNvCxnSpPr/>
          <p:nvPr/>
        </p:nvCxnSpPr>
        <p:spPr bwMode="auto">
          <a:xfrm flipH="1" flipV="1">
            <a:off x="7005228" y="2204864"/>
            <a:ext cx="540060" cy="540272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226894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歌</a:t>
            </a:r>
            <a:r>
              <a:rPr lang="ja-JP" altLang="en-US" dirty="0" smtClean="0"/>
              <a:t>づくりのポイント</a:t>
            </a:r>
            <a:r>
              <a:rPr kumimoji="1" lang="ja-JP" altLang="en-US" dirty="0" smtClean="0"/>
              <a:t>　④音の並び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8</a:t>
            </a:fld>
            <a:endParaRPr lang="en-US" altLang="ja-JP" dirty="0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ja-JP" altLang="en-US" dirty="0" smtClean="0"/>
              <a:t>③山なりに音を並べる</a:t>
            </a:r>
            <a:endParaRPr kumimoji="1" lang="ja-JP" altLang="en-US" dirty="0"/>
          </a:p>
        </p:txBody>
      </p:sp>
      <p:pic>
        <p:nvPicPr>
          <p:cNvPr id="5122" name="Picture 2" descr="E:\SVN\SES_PROJECT\SP-055 授業案検証・商品化\商品化\創作\LPC-V004 島崎藤村「初恋」にメロディーをつけて歌にしよう\Process\掲示資料\raw data\bansho3_006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15" t="31868" r="29495" b="23994"/>
          <a:stretch/>
        </p:blipFill>
        <p:spPr bwMode="auto">
          <a:xfrm>
            <a:off x="1424608" y="1916832"/>
            <a:ext cx="6952594" cy="3783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フリーフォーム 6"/>
          <p:cNvSpPr/>
          <p:nvPr/>
        </p:nvSpPr>
        <p:spPr bwMode="auto">
          <a:xfrm>
            <a:off x="2720753" y="3645024"/>
            <a:ext cx="864095" cy="1440160"/>
          </a:xfrm>
          <a:custGeom>
            <a:avLst/>
            <a:gdLst>
              <a:gd name="connsiteX0" fmla="*/ 0 w 782472"/>
              <a:gd name="connsiteY0" fmla="*/ 1453487 h 1453487"/>
              <a:gd name="connsiteX1" fmla="*/ 163773 w 782472"/>
              <a:gd name="connsiteY1" fmla="*/ 116006 h 1453487"/>
              <a:gd name="connsiteX2" fmla="*/ 696036 w 782472"/>
              <a:gd name="connsiteY2" fmla="*/ 757451 h 1453487"/>
              <a:gd name="connsiteX3" fmla="*/ 682388 w 782472"/>
              <a:gd name="connsiteY3" fmla="*/ 757451 h 1453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2472" h="1453487">
                <a:moveTo>
                  <a:pt x="0" y="1453487"/>
                </a:moveTo>
                <a:cubicBezTo>
                  <a:pt x="23883" y="842749"/>
                  <a:pt x="47767" y="232012"/>
                  <a:pt x="163773" y="116006"/>
                </a:cubicBezTo>
                <a:cubicBezTo>
                  <a:pt x="279779" y="0"/>
                  <a:pt x="609600" y="650544"/>
                  <a:pt x="696036" y="757451"/>
                </a:cubicBezTo>
                <a:cubicBezTo>
                  <a:pt x="782472" y="864358"/>
                  <a:pt x="732430" y="810904"/>
                  <a:pt x="682388" y="757451"/>
                </a:cubicBezTo>
              </a:path>
            </a:pathLst>
          </a:cu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HGP創英角ｺﾞｼｯｸUB" pitchFamily="50" charset="-128"/>
            </a:endParaRPr>
          </a:p>
        </p:txBody>
      </p:sp>
      <p:sp>
        <p:nvSpPr>
          <p:cNvPr id="8" name="フリーフォーム 7"/>
          <p:cNvSpPr/>
          <p:nvPr/>
        </p:nvSpPr>
        <p:spPr bwMode="auto">
          <a:xfrm>
            <a:off x="4232920" y="2780928"/>
            <a:ext cx="1368152" cy="2016224"/>
          </a:xfrm>
          <a:custGeom>
            <a:avLst/>
            <a:gdLst>
              <a:gd name="connsiteX0" fmla="*/ 0 w 782472"/>
              <a:gd name="connsiteY0" fmla="*/ 1453487 h 1453487"/>
              <a:gd name="connsiteX1" fmla="*/ 163773 w 782472"/>
              <a:gd name="connsiteY1" fmla="*/ 116006 h 1453487"/>
              <a:gd name="connsiteX2" fmla="*/ 696036 w 782472"/>
              <a:gd name="connsiteY2" fmla="*/ 757451 h 1453487"/>
              <a:gd name="connsiteX3" fmla="*/ 682388 w 782472"/>
              <a:gd name="connsiteY3" fmla="*/ 757451 h 1453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2472" h="1453487">
                <a:moveTo>
                  <a:pt x="0" y="1453487"/>
                </a:moveTo>
                <a:cubicBezTo>
                  <a:pt x="23883" y="842749"/>
                  <a:pt x="47767" y="232012"/>
                  <a:pt x="163773" y="116006"/>
                </a:cubicBezTo>
                <a:cubicBezTo>
                  <a:pt x="279779" y="0"/>
                  <a:pt x="609600" y="650544"/>
                  <a:pt x="696036" y="757451"/>
                </a:cubicBezTo>
                <a:cubicBezTo>
                  <a:pt x="782472" y="864358"/>
                  <a:pt x="732430" y="810904"/>
                  <a:pt x="682388" y="757451"/>
                </a:cubicBezTo>
              </a:path>
            </a:pathLst>
          </a:cu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HGP創英角ｺﾞｼｯｸUB" pitchFamily="50" charset="-128"/>
            </a:endParaRPr>
          </a:p>
        </p:txBody>
      </p:sp>
      <p:sp>
        <p:nvSpPr>
          <p:cNvPr id="9" name="フリーフォーム 8"/>
          <p:cNvSpPr/>
          <p:nvPr/>
        </p:nvSpPr>
        <p:spPr bwMode="auto">
          <a:xfrm>
            <a:off x="5817096" y="2276872"/>
            <a:ext cx="1368152" cy="2016224"/>
          </a:xfrm>
          <a:custGeom>
            <a:avLst/>
            <a:gdLst>
              <a:gd name="connsiteX0" fmla="*/ 0 w 782472"/>
              <a:gd name="connsiteY0" fmla="*/ 1453487 h 1453487"/>
              <a:gd name="connsiteX1" fmla="*/ 163773 w 782472"/>
              <a:gd name="connsiteY1" fmla="*/ 116006 h 1453487"/>
              <a:gd name="connsiteX2" fmla="*/ 696036 w 782472"/>
              <a:gd name="connsiteY2" fmla="*/ 757451 h 1453487"/>
              <a:gd name="connsiteX3" fmla="*/ 682388 w 782472"/>
              <a:gd name="connsiteY3" fmla="*/ 757451 h 1453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2472" h="1453487">
                <a:moveTo>
                  <a:pt x="0" y="1453487"/>
                </a:moveTo>
                <a:cubicBezTo>
                  <a:pt x="23883" y="842749"/>
                  <a:pt x="47767" y="232012"/>
                  <a:pt x="163773" y="116006"/>
                </a:cubicBezTo>
                <a:cubicBezTo>
                  <a:pt x="279779" y="0"/>
                  <a:pt x="609600" y="650544"/>
                  <a:pt x="696036" y="757451"/>
                </a:cubicBezTo>
                <a:cubicBezTo>
                  <a:pt x="782472" y="864358"/>
                  <a:pt x="732430" y="810904"/>
                  <a:pt x="682388" y="757451"/>
                </a:cubicBezTo>
              </a:path>
            </a:pathLst>
          </a:cu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HGP創英角ｺﾞｼｯｸUB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26894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SES template">
  <a:themeElements>
    <a:clrScheme name="SE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インスピレーション">
      <a:majorFont>
        <a:latin typeface="News Gothic MT"/>
        <a:ea typeface=""/>
        <a:cs typeface=""/>
        <a:font script="Jpan" typeface="メイリオ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FFC000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sz="1800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メイリオ"/>
            <a:ea typeface="メイリオ"/>
            <a:cs typeface="メイリオ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HGP創英角ｺﾞｼｯｸUB" pitchFamily="50" charset="-128"/>
          </a:defRPr>
        </a:defPPr>
      </a:lstStyle>
    </a:lnDef>
    <a:txDef>
      <a:spPr>
        <a:noFill/>
      </a:spPr>
      <a:bodyPr wrap="square" rtlCol="0">
        <a:spAutoFit/>
      </a:bodyPr>
      <a:lstStyle>
        <a:defPPr marL="342900" indent="-342900">
          <a:buFont typeface="+mj-lt"/>
          <a:buAutoNum type="arabicPeriod"/>
          <a:defRPr kumimoji="1" sz="2400" dirty="0" smtClean="0">
            <a:latin typeface="メイリオ" pitchFamily="50" charset="-128"/>
            <a:ea typeface="メイリオ" pitchFamily="50" charset="-128"/>
            <a:cs typeface="メイリオ" pitchFamily="50" charset="-128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SES template</Template>
  <TotalTime>33150</TotalTime>
  <Words>452</Words>
  <Application>Microsoft Office PowerPoint</Application>
  <PresentationFormat>A4 210 x 297 mm</PresentationFormat>
  <Paragraphs>165</Paragraphs>
  <Slides>18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18</vt:i4>
      </vt:variant>
    </vt:vector>
  </HeadingPairs>
  <TitlesOfParts>
    <vt:vector size="19" baseType="lpstr">
      <vt:lpstr>SES template</vt:lpstr>
      <vt:lpstr>創作授業 ③</vt:lpstr>
      <vt:lpstr>今日のめあて</vt:lpstr>
      <vt:lpstr>歌のリズムをつくってみよう</vt:lpstr>
      <vt:lpstr>歌づくりのポイント</vt:lpstr>
      <vt:lpstr>歌づくりのポイント　③曲の構成について</vt:lpstr>
      <vt:lpstr>歌づくりのポイント　④音の並び</vt:lpstr>
      <vt:lpstr>歌づくりのポイント　④音の並び</vt:lpstr>
      <vt:lpstr>歌づくりのポイント　④音の並び</vt:lpstr>
      <vt:lpstr>歌づくりのポイント　④音の並び</vt:lpstr>
      <vt:lpstr>歌づくりのポイント　④音の並び</vt:lpstr>
      <vt:lpstr>歌づくりのポイント　④音の並び</vt:lpstr>
      <vt:lpstr>歌づくりのポイント　⑤伴奏の和音とメロディーの関係</vt:lpstr>
      <vt:lpstr>歌づくりのポイント　⑤伴奏の和音とメロディーの関係</vt:lpstr>
      <vt:lpstr>ボーカロイド教育版での伴奏の音の表示方法</vt:lpstr>
      <vt:lpstr>ボーカロイド教育版での伴奏の音の表示方法</vt:lpstr>
      <vt:lpstr>ボーカロイド教育版での伴奏の音の表示方法</vt:lpstr>
      <vt:lpstr>メロディーをつくってみよう</vt:lpstr>
      <vt:lpstr>メロディーをつくってみよう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Yamaha Corporation</dc:creator>
  <dcterms:created xsi:type="dcterms:W3CDTF">2015-09-07T06:14:15Z</dcterms:created>
  <dcterms:modified xsi:type="dcterms:W3CDTF">2017-02-23T03:42:17Z</dcterms:modified>
</cp:coreProperties>
</file>